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8" r:id="rId3"/>
    <p:sldId id="259" r:id="rId4"/>
    <p:sldId id="265" r:id="rId5"/>
    <p:sldId id="263" r:id="rId6"/>
    <p:sldId id="261" r:id="rId7"/>
    <p:sldId id="264" r:id="rId8"/>
    <p:sldId id="278" r:id="rId9"/>
    <p:sldId id="262" r:id="rId10"/>
    <p:sldId id="269" r:id="rId11"/>
    <p:sldId id="271" r:id="rId12"/>
    <p:sldId id="279" r:id="rId13"/>
    <p:sldId id="266" r:id="rId14"/>
    <p:sldId id="267" r:id="rId15"/>
    <p:sldId id="268" r:id="rId16"/>
    <p:sldId id="280"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68A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694"/>
  </p:normalViewPr>
  <p:slideViewPr>
    <p:cSldViewPr snapToGrid="0" snapToObjects="1">
      <p:cViewPr varScale="1">
        <p:scale>
          <a:sx n="107" d="100"/>
          <a:sy n="107" d="100"/>
        </p:scale>
        <p:origin x="176" y="3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951B8-B5A1-8F45-9A5F-12062250A86C}" type="datetimeFigureOut">
              <a:rPr lang="en-US" smtClean="0"/>
              <a:t>11/5/20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79FE08-3CC6-DB4E-BEFD-9FD701332879}" type="slidenum">
              <a:rPr lang="en-US" smtClean="0"/>
              <a:t>‹#›</a:t>
            </a:fld>
            <a:endParaRPr lang="en-US"/>
          </a:p>
        </p:txBody>
      </p:sp>
    </p:spTree>
    <p:extLst>
      <p:ext uri="{BB962C8B-B14F-4D97-AF65-F5344CB8AC3E}">
        <p14:creationId xmlns:p14="http://schemas.microsoft.com/office/powerpoint/2010/main" val="331565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79FE08-3CC6-DB4E-BEFD-9FD701332879}" type="slidenum">
              <a:rPr lang="en-US" smtClean="0"/>
              <a:t>11</a:t>
            </a:fld>
            <a:endParaRPr lang="en-US"/>
          </a:p>
        </p:txBody>
      </p:sp>
    </p:spTree>
    <p:extLst>
      <p:ext uri="{BB962C8B-B14F-4D97-AF65-F5344CB8AC3E}">
        <p14:creationId xmlns:p14="http://schemas.microsoft.com/office/powerpoint/2010/main" val="3887227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226C-56FA-1740-ADC4-C448E5DE9B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E1B2B6-7482-6144-A54A-B6BF0B67F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3D669D-ABE6-2147-8812-F032B55A316D}"/>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5" name="Footer Placeholder 4">
            <a:extLst>
              <a:ext uri="{FF2B5EF4-FFF2-40B4-BE49-F238E27FC236}">
                <a16:creationId xmlns:a16="http://schemas.microsoft.com/office/drawing/2014/main" id="{8029F88A-4BCD-8C4D-9770-258FD57F0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9EA100-F1CA-6F45-ABF7-664122D19B7E}"/>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316863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7872-302C-6C4C-83D8-3A10B0E8EE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0901BA-CF31-5D46-8716-1731CC0A1D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DA9FF-CA05-FA45-B820-B39B7739D609}"/>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5" name="Footer Placeholder 4">
            <a:extLst>
              <a:ext uri="{FF2B5EF4-FFF2-40B4-BE49-F238E27FC236}">
                <a16:creationId xmlns:a16="http://schemas.microsoft.com/office/drawing/2014/main" id="{5A737B3E-3F20-7140-BA73-855D3A67EC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72C98-81EC-2449-A252-3C0BC045D7F3}"/>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175415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5BF460-2B3A-2D43-9374-5868BD93FB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D6C106-4363-E04D-9BED-5C08D0A11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BFCC9-4EF0-B140-BFA7-2D247EF458BF}"/>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5" name="Footer Placeholder 4">
            <a:extLst>
              <a:ext uri="{FF2B5EF4-FFF2-40B4-BE49-F238E27FC236}">
                <a16:creationId xmlns:a16="http://schemas.microsoft.com/office/drawing/2014/main" id="{C8AE40A5-2371-D342-856E-09095F73C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9D667-09E5-7A45-AE6D-0F258B85960E}"/>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278107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3C739-6905-A84A-940A-CB62EB2FC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98BE9C-9F78-464D-AEA5-0ED9A64094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534452-A311-3A44-A4FE-68F04E0B5259}"/>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5" name="Footer Placeholder 4">
            <a:extLst>
              <a:ext uri="{FF2B5EF4-FFF2-40B4-BE49-F238E27FC236}">
                <a16:creationId xmlns:a16="http://schemas.microsoft.com/office/drawing/2014/main" id="{48AE7C4D-FEFB-3448-89F4-E72B81B74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3CFFE-1741-D14B-B4D2-59E7FD5FAF94}"/>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316328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35B01-289E-DD44-8BFD-B7BCC833F7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41396B-4BD1-7D43-B7F9-E94F7E9117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F0D622-5E78-E947-A131-D32D3E204970}"/>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5" name="Footer Placeholder 4">
            <a:extLst>
              <a:ext uri="{FF2B5EF4-FFF2-40B4-BE49-F238E27FC236}">
                <a16:creationId xmlns:a16="http://schemas.microsoft.com/office/drawing/2014/main" id="{62258E71-C523-5C46-8F06-2379D2A956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190FB-0885-6C48-9F23-B6DF06EF3259}"/>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533174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386A4-187F-274F-9DD6-E2CA5A8B8A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E978C8-5D19-1340-ACFE-3739BC4F9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50399A-E0CF-9842-B5BF-AB8CE04FB6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E6576F-4973-CE4B-8B0B-2657A6746EEE}"/>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6" name="Footer Placeholder 5">
            <a:extLst>
              <a:ext uri="{FF2B5EF4-FFF2-40B4-BE49-F238E27FC236}">
                <a16:creationId xmlns:a16="http://schemas.microsoft.com/office/drawing/2014/main" id="{2ECA22C9-2818-9A43-9427-BC88F59C9C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50988-2A3E-5444-ACA2-4E5A629EA019}"/>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201766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717B-33AD-7C4D-8133-3564C939F2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0A51B2-6B39-A84D-A5BA-2A962F9A82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8A717D-6193-B24C-9E90-460617A7C2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09DE46-7563-254D-920C-454F5F4DFF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7FE71F-8D19-B94B-90C8-B6B4000F8F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AD3F76-186D-5E4B-980C-30FE2BC5142C}"/>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8" name="Footer Placeholder 7">
            <a:extLst>
              <a:ext uri="{FF2B5EF4-FFF2-40B4-BE49-F238E27FC236}">
                <a16:creationId xmlns:a16="http://schemas.microsoft.com/office/drawing/2014/main" id="{5A9B7B27-7A8B-2A4F-9A39-5945AB3E02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CA8391-0431-8245-BCBD-BA796E645798}"/>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244829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0A8C-DA15-D546-81E5-D083E619A6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C2C5E3-CD0A-DE4A-A40F-9D8CC7E3EE92}"/>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4" name="Footer Placeholder 3">
            <a:extLst>
              <a:ext uri="{FF2B5EF4-FFF2-40B4-BE49-F238E27FC236}">
                <a16:creationId xmlns:a16="http://schemas.microsoft.com/office/drawing/2014/main" id="{C3F415E3-1560-2D4D-8D4E-5B98349F51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3C8AF6-3616-8E4E-8E64-36F3736FC837}"/>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230178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4FF78-80C1-6C45-968D-20EB177F09EA}"/>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3" name="Footer Placeholder 2">
            <a:extLst>
              <a:ext uri="{FF2B5EF4-FFF2-40B4-BE49-F238E27FC236}">
                <a16:creationId xmlns:a16="http://schemas.microsoft.com/office/drawing/2014/main" id="{B407A17E-1E12-804C-8964-F31D8C6699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766B00-D8B4-384B-8DF3-9D175CB07ED8}"/>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141328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B727-006C-0F44-851F-9DFC24A23F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3C7664-2697-E348-8FD1-7A27F4ECA6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040DD-5245-534A-9882-F63942392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4963D8-5AB8-7B47-A710-BE7F6CC292AB}"/>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6" name="Footer Placeholder 5">
            <a:extLst>
              <a:ext uri="{FF2B5EF4-FFF2-40B4-BE49-F238E27FC236}">
                <a16:creationId xmlns:a16="http://schemas.microsoft.com/office/drawing/2014/main" id="{D55DDFBB-6E8D-3744-BD3E-490365B9E5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7340A6-B41C-C946-B0AD-B186B90946E9}"/>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75081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65760-FA33-5E44-BC52-9A269A479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92DD8B-AEC5-0947-8397-ED4369378A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25CCEC-14B8-FE4C-AE5B-B2AA876C14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51F37C-9BAC-3D4C-993A-7675EE2DA5C5}"/>
              </a:ext>
            </a:extLst>
          </p:cNvPr>
          <p:cNvSpPr>
            <a:spLocks noGrp="1"/>
          </p:cNvSpPr>
          <p:nvPr>
            <p:ph type="dt" sz="half" idx="10"/>
          </p:nvPr>
        </p:nvSpPr>
        <p:spPr/>
        <p:txBody>
          <a:bodyPr/>
          <a:lstStyle/>
          <a:p>
            <a:fld id="{19EEE99F-F2BA-2445-AEF8-FC0FA5172AE3}" type="datetimeFigureOut">
              <a:rPr lang="en-US" smtClean="0"/>
              <a:t>11/5/20</a:t>
            </a:fld>
            <a:endParaRPr lang="en-US"/>
          </a:p>
        </p:txBody>
      </p:sp>
      <p:sp>
        <p:nvSpPr>
          <p:cNvPr id="6" name="Footer Placeholder 5">
            <a:extLst>
              <a:ext uri="{FF2B5EF4-FFF2-40B4-BE49-F238E27FC236}">
                <a16:creationId xmlns:a16="http://schemas.microsoft.com/office/drawing/2014/main" id="{5C374940-7FAF-F94D-9C03-06816A219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109826-DC7B-D34B-836E-EBB5FB8BBEB9}"/>
              </a:ext>
            </a:extLst>
          </p:cNvPr>
          <p:cNvSpPr>
            <a:spLocks noGrp="1"/>
          </p:cNvSpPr>
          <p:nvPr>
            <p:ph type="sldNum" sz="quarter" idx="12"/>
          </p:nvPr>
        </p:nvSpPr>
        <p:spPr/>
        <p:txBody>
          <a:bodyPr/>
          <a:lstStyle/>
          <a:p>
            <a:fld id="{822E7246-856D-A546-9762-0D3F2A402C9C}" type="slidenum">
              <a:rPr lang="en-US" smtClean="0"/>
              <a:t>‹#›</a:t>
            </a:fld>
            <a:endParaRPr lang="en-US"/>
          </a:p>
        </p:txBody>
      </p:sp>
    </p:spTree>
    <p:extLst>
      <p:ext uri="{BB962C8B-B14F-4D97-AF65-F5344CB8AC3E}">
        <p14:creationId xmlns:p14="http://schemas.microsoft.com/office/powerpoint/2010/main" val="200525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8B6EEF-389E-354C-B26B-C156637AA8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8ADD85-14C0-5B42-A26F-359D2D3A16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CC57F-4EAA-5646-9305-6B5E626FFA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EE99F-F2BA-2445-AEF8-FC0FA5172AE3}" type="datetimeFigureOut">
              <a:rPr lang="en-US" smtClean="0"/>
              <a:t>11/5/20</a:t>
            </a:fld>
            <a:endParaRPr lang="en-US"/>
          </a:p>
        </p:txBody>
      </p:sp>
      <p:sp>
        <p:nvSpPr>
          <p:cNvPr id="5" name="Footer Placeholder 4">
            <a:extLst>
              <a:ext uri="{FF2B5EF4-FFF2-40B4-BE49-F238E27FC236}">
                <a16:creationId xmlns:a16="http://schemas.microsoft.com/office/drawing/2014/main" id="{F5165BC0-2911-6E49-B0E1-4CC2B3C672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4AE2C4-FB01-2040-A354-17AD83C42C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E7246-856D-A546-9762-0D3F2A402C9C}" type="slidenum">
              <a:rPr lang="en-US" smtClean="0"/>
              <a:t>‹#›</a:t>
            </a:fld>
            <a:endParaRPr lang="en-US"/>
          </a:p>
        </p:txBody>
      </p:sp>
    </p:spTree>
    <p:extLst>
      <p:ext uri="{BB962C8B-B14F-4D97-AF65-F5344CB8AC3E}">
        <p14:creationId xmlns:p14="http://schemas.microsoft.com/office/powerpoint/2010/main" val="245742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em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2677"/>
            <a:ext cx="9144000" cy="2387600"/>
          </a:xfrm>
        </p:spPr>
        <p:txBody>
          <a:bodyPr>
            <a:normAutofit fontScale="90000"/>
          </a:bodyPr>
          <a:lstStyle/>
          <a:p>
            <a:r>
              <a:rPr lang="en-US" b="1" dirty="0">
                <a:solidFill>
                  <a:srgbClr val="7A68AE"/>
                </a:solidFill>
                <a:latin typeface="+mn-lt"/>
              </a:rPr>
              <a:t>#BeThe1To</a:t>
            </a:r>
            <a:br>
              <a:rPr lang="en-US" b="1" dirty="0">
                <a:solidFill>
                  <a:srgbClr val="7A68AE"/>
                </a:solidFill>
                <a:latin typeface="+mn-lt"/>
              </a:rPr>
            </a:br>
            <a:r>
              <a:rPr lang="en-US" b="1" dirty="0">
                <a:solidFill>
                  <a:srgbClr val="7A68AE"/>
                </a:solidFill>
                <a:latin typeface="+mn-lt"/>
              </a:rPr>
              <a:t>help save a life</a:t>
            </a:r>
            <a:br>
              <a:rPr lang="en-US" dirty="0"/>
            </a:br>
            <a:endParaRPr lang="en-US" dirty="0"/>
          </a:p>
        </p:txBody>
      </p:sp>
      <p:pic>
        <p:nvPicPr>
          <p:cNvPr id="8" name="Picture 7" descr="A close up of a sign&#10;&#10;Description automatically generated">
            <a:extLst>
              <a:ext uri="{FF2B5EF4-FFF2-40B4-BE49-F238E27FC236}">
                <a16:creationId xmlns:a16="http://schemas.microsoft.com/office/drawing/2014/main" id="{860C4D74-4F68-DB4D-B463-E1D518ACDD83}"/>
              </a:ext>
            </a:extLst>
          </p:cNvPr>
          <p:cNvPicPr>
            <a:picLocks noChangeAspect="1"/>
          </p:cNvPicPr>
          <p:nvPr/>
        </p:nvPicPr>
        <p:blipFill>
          <a:blip r:embed="rId2"/>
          <a:stretch>
            <a:fillRect/>
          </a:stretch>
        </p:blipFill>
        <p:spPr>
          <a:xfrm>
            <a:off x="1304968" y="3085406"/>
            <a:ext cx="1358900" cy="1492250"/>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9A2E5B4C-568E-274F-8198-756537AA6726}"/>
              </a:ext>
            </a:extLst>
          </p:cNvPr>
          <p:cNvPicPr>
            <a:picLocks noChangeAspect="1"/>
          </p:cNvPicPr>
          <p:nvPr/>
        </p:nvPicPr>
        <p:blipFill>
          <a:blip r:embed="rId3"/>
          <a:stretch>
            <a:fillRect/>
          </a:stretch>
        </p:blipFill>
        <p:spPr>
          <a:xfrm>
            <a:off x="3011553" y="3513553"/>
            <a:ext cx="2390107" cy="933189"/>
          </a:xfrm>
          <a:prstGeom prst="rect">
            <a:avLst/>
          </a:prstGeom>
        </p:spPr>
      </p:pic>
      <p:pic>
        <p:nvPicPr>
          <p:cNvPr id="20" name="Picture 19" descr="A picture containing drawing&#10;&#10;Description automatically generated">
            <a:extLst>
              <a:ext uri="{FF2B5EF4-FFF2-40B4-BE49-F238E27FC236}">
                <a16:creationId xmlns:a16="http://schemas.microsoft.com/office/drawing/2014/main" id="{43DCC723-43D8-3041-8C4D-042D67713DD2}"/>
              </a:ext>
            </a:extLst>
          </p:cNvPr>
          <p:cNvPicPr>
            <a:picLocks noChangeAspect="1"/>
          </p:cNvPicPr>
          <p:nvPr/>
        </p:nvPicPr>
        <p:blipFill>
          <a:blip r:embed="rId4"/>
          <a:stretch>
            <a:fillRect/>
          </a:stretch>
        </p:blipFill>
        <p:spPr>
          <a:xfrm>
            <a:off x="5814601" y="3614718"/>
            <a:ext cx="2587288" cy="962938"/>
          </a:xfrm>
          <a:prstGeom prst="rect">
            <a:avLst/>
          </a:prstGeom>
        </p:spPr>
      </p:pic>
      <p:pic>
        <p:nvPicPr>
          <p:cNvPr id="22" name="Picture 21">
            <a:extLst>
              <a:ext uri="{FF2B5EF4-FFF2-40B4-BE49-F238E27FC236}">
                <a16:creationId xmlns:a16="http://schemas.microsoft.com/office/drawing/2014/main" id="{F690504E-3FA5-D847-A696-728F4CD3FB1F}"/>
              </a:ext>
            </a:extLst>
          </p:cNvPr>
          <p:cNvPicPr>
            <a:picLocks noChangeAspect="1"/>
          </p:cNvPicPr>
          <p:nvPr/>
        </p:nvPicPr>
        <p:blipFill>
          <a:blip r:embed="rId5"/>
          <a:stretch>
            <a:fillRect/>
          </a:stretch>
        </p:blipFill>
        <p:spPr>
          <a:xfrm>
            <a:off x="8925806" y="3614718"/>
            <a:ext cx="1961226" cy="782876"/>
          </a:xfrm>
          <a:prstGeom prst="rect">
            <a:avLst/>
          </a:prstGeom>
        </p:spPr>
      </p:pic>
      <p:pic>
        <p:nvPicPr>
          <p:cNvPr id="26" name="Picture 25">
            <a:extLst>
              <a:ext uri="{FF2B5EF4-FFF2-40B4-BE49-F238E27FC236}">
                <a16:creationId xmlns:a16="http://schemas.microsoft.com/office/drawing/2014/main" id="{D78E0892-28F6-4247-BD87-CEF196E2A839}"/>
              </a:ext>
            </a:extLst>
          </p:cNvPr>
          <p:cNvPicPr>
            <a:picLocks noChangeAspect="1"/>
          </p:cNvPicPr>
          <p:nvPr/>
        </p:nvPicPr>
        <p:blipFill>
          <a:blip r:embed="rId6"/>
          <a:stretch>
            <a:fillRect/>
          </a:stretch>
        </p:blipFill>
        <p:spPr>
          <a:xfrm>
            <a:off x="-12526" y="5919178"/>
            <a:ext cx="12192000" cy="938822"/>
          </a:xfrm>
          <a:prstGeom prst="rect">
            <a:avLst/>
          </a:prstGeom>
        </p:spPr>
      </p:pic>
    </p:spTree>
    <p:extLst>
      <p:ext uri="{BB962C8B-B14F-4D97-AF65-F5344CB8AC3E}">
        <p14:creationId xmlns:p14="http://schemas.microsoft.com/office/powerpoint/2010/main" val="428731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2677"/>
            <a:ext cx="9144000" cy="1015663"/>
          </a:xfrm>
        </p:spPr>
        <p:txBody>
          <a:bodyPr>
            <a:normAutofit/>
          </a:bodyPr>
          <a:lstStyle/>
          <a:p>
            <a:r>
              <a:rPr lang="en-US" b="1" dirty="0">
                <a:solidFill>
                  <a:srgbClr val="7A68AE"/>
                </a:solidFill>
                <a:latin typeface="+mn-lt"/>
              </a:rPr>
              <a:t>2.   BE THERE</a:t>
            </a:r>
            <a:endParaRPr lang="en-US" dirty="0"/>
          </a:p>
        </p:txBody>
      </p:sp>
      <p:sp>
        <p:nvSpPr>
          <p:cNvPr id="4" name="TextBox 3">
            <a:extLst>
              <a:ext uri="{FF2B5EF4-FFF2-40B4-BE49-F238E27FC236}">
                <a16:creationId xmlns:a16="http://schemas.microsoft.com/office/drawing/2014/main" id="{E8EF3808-1ACA-B54F-8818-EC5CB808623F}"/>
              </a:ext>
            </a:extLst>
          </p:cNvPr>
          <p:cNvSpPr txBox="1"/>
          <p:nvPr/>
        </p:nvSpPr>
        <p:spPr>
          <a:xfrm>
            <a:off x="762000" y="1672875"/>
            <a:ext cx="10668000" cy="769441"/>
          </a:xfrm>
          <a:prstGeom prst="rect">
            <a:avLst/>
          </a:prstGeom>
          <a:noFill/>
        </p:spPr>
        <p:txBody>
          <a:bodyPr wrap="square" rtlCol="0">
            <a:spAutoFit/>
          </a:bodyPr>
          <a:lstStyle/>
          <a:p>
            <a:pPr algn="ctr"/>
            <a:r>
              <a:rPr lang="en-US" sz="4400" b="1" dirty="0"/>
              <a:t>Or get someone else to help if you can’t.</a:t>
            </a:r>
            <a:endParaRPr lang="en-US" sz="4400" dirty="0"/>
          </a:p>
        </p:txBody>
      </p:sp>
      <p:sp>
        <p:nvSpPr>
          <p:cNvPr id="3" name="TextBox 2">
            <a:extLst>
              <a:ext uri="{FF2B5EF4-FFF2-40B4-BE49-F238E27FC236}">
                <a16:creationId xmlns:a16="http://schemas.microsoft.com/office/drawing/2014/main" id="{777B88E7-0A50-7644-9E50-3E3513D71E9D}"/>
              </a:ext>
            </a:extLst>
          </p:cNvPr>
          <p:cNvSpPr txBox="1"/>
          <p:nvPr/>
        </p:nvSpPr>
        <p:spPr>
          <a:xfrm>
            <a:off x="1202498" y="2707516"/>
            <a:ext cx="10133556" cy="3416320"/>
          </a:xfrm>
          <a:prstGeom prst="rect">
            <a:avLst/>
          </a:prstGeom>
          <a:noFill/>
        </p:spPr>
        <p:txBody>
          <a:bodyPr wrap="square" rtlCol="0">
            <a:spAutoFit/>
          </a:bodyPr>
          <a:lstStyle/>
          <a:p>
            <a:r>
              <a:rPr lang="en-US" sz="2400" dirty="0"/>
              <a:t>It is important not to overpromise – even if you want nothing </a:t>
            </a:r>
            <a:r>
              <a:rPr lang="en-US" sz="2400"/>
              <a:t>more than </a:t>
            </a:r>
            <a:r>
              <a:rPr lang="en-US" sz="2400" dirty="0"/>
              <a:t>to help. Identify the best way to “be there” for them, but don't commit to being there in ways that aren't realistic for you. Bring in others to support your efforts. </a:t>
            </a:r>
          </a:p>
          <a:p>
            <a:endParaRPr lang="en-US" sz="2400" dirty="0"/>
          </a:p>
          <a:p>
            <a:r>
              <a:rPr lang="en-US" sz="2400" dirty="0"/>
              <a:t>Let the person know you need to do something; that you can't walk away knowing they may hurt themselves. Press gently, but persist. </a:t>
            </a:r>
          </a:p>
          <a:p>
            <a:endParaRPr lang="en-US" sz="2400" dirty="0"/>
          </a:p>
          <a:p>
            <a:r>
              <a:rPr lang="en-US" sz="2400" dirty="0"/>
              <a:t>Your ultimate goal is to ensure their safety</a:t>
            </a:r>
            <a:r>
              <a:rPr lang="en-US" sz="2400" dirty="0">
                <a:solidFill>
                  <a:srgbClr val="00B0F0"/>
                </a:solidFill>
              </a:rPr>
              <a:t> </a:t>
            </a:r>
            <a:r>
              <a:rPr lang="en-US" sz="2400" dirty="0"/>
              <a:t>and get them in touch with a mental health professional – by phone, text, or best-case scenario, in person.</a:t>
            </a:r>
          </a:p>
        </p:txBody>
      </p:sp>
      <p:sp>
        <p:nvSpPr>
          <p:cNvPr id="5" name="Rectangle 4">
            <a:extLst>
              <a:ext uri="{FF2B5EF4-FFF2-40B4-BE49-F238E27FC236}">
                <a16:creationId xmlns:a16="http://schemas.microsoft.com/office/drawing/2014/main" id="{22DE2A19-7A18-BF4A-82FB-D704DB509288}"/>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646C815-ABB9-D840-80E1-E5E07BE3B14E}"/>
              </a:ext>
            </a:extLst>
          </p:cNvPr>
          <p:cNvSpPr txBox="1"/>
          <p:nvPr/>
        </p:nvSpPr>
        <p:spPr>
          <a:xfrm>
            <a:off x="3703" y="6441600"/>
            <a:ext cx="12192000" cy="369332"/>
          </a:xfrm>
          <a:prstGeom prst="rect">
            <a:avLst/>
          </a:prstGeom>
          <a:noFill/>
        </p:spPr>
        <p:txBody>
          <a:bodyPr wrap="square" rtlCol="0">
            <a:spAutoFit/>
          </a:bodyPr>
          <a:lstStyle/>
          <a:p>
            <a:pPr algn="ctr"/>
            <a:r>
              <a:rPr lang="en-US" dirty="0"/>
              <a:t>1. ASK          </a:t>
            </a:r>
            <a:r>
              <a:rPr lang="en-US" b="1" dirty="0">
                <a:solidFill>
                  <a:srgbClr val="FFFF00"/>
                </a:solidFill>
              </a:rPr>
              <a:t>2. BE THERE          </a:t>
            </a:r>
            <a:r>
              <a:rPr lang="en-US" dirty="0"/>
              <a:t>3. KEEP THEM SAFE          4. HELP THEM CONNECT          5. FOLLOW UP </a:t>
            </a:r>
          </a:p>
        </p:txBody>
      </p:sp>
    </p:spTree>
    <p:extLst>
      <p:ext uri="{BB962C8B-B14F-4D97-AF65-F5344CB8AC3E}">
        <p14:creationId xmlns:p14="http://schemas.microsoft.com/office/powerpoint/2010/main" val="3555203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588725" y="1954694"/>
            <a:ext cx="11277600" cy="3477875"/>
          </a:xfrm>
          <a:prstGeom prst="rect">
            <a:avLst/>
          </a:prstGeom>
          <a:noFill/>
        </p:spPr>
        <p:txBody>
          <a:bodyPr wrap="square" rtlCol="0">
            <a:spAutoFit/>
          </a:bodyPr>
          <a:lstStyle/>
          <a:p>
            <a:r>
              <a:rPr lang="en-US" sz="2200" dirty="0"/>
              <a:t>Remember that this is not about your popularity with them. </a:t>
            </a:r>
            <a:r>
              <a:rPr lang="en-US" sz="2200" b="1" dirty="0"/>
              <a:t>It is about the person’s life. </a:t>
            </a:r>
            <a:r>
              <a:rPr lang="en-US" sz="2200" dirty="0"/>
              <a:t>If you cannot get the individual to a place that is safe, both physically and emotionally, you should call 911 or the National Suicide Prevention Lifeline at 1-800-273-8255.</a:t>
            </a:r>
          </a:p>
          <a:p>
            <a:r>
              <a:rPr lang="en-US" sz="2200" baseline="30000" dirty="0"/>
              <a:t> </a:t>
            </a:r>
            <a:endParaRPr lang="en-US" sz="2200" dirty="0"/>
          </a:p>
          <a:p>
            <a:r>
              <a:rPr lang="en-US" sz="2200" dirty="0"/>
              <a:t>Tell the person you are taking this action because you fear for their safety. They may be angry or afraid. Ensure the person you will keep them informed about what will happen next. Don't let them talk you out of it. </a:t>
            </a:r>
          </a:p>
          <a:p>
            <a:endParaRPr lang="en-US" sz="2200" dirty="0"/>
          </a:p>
          <a:p>
            <a:r>
              <a:rPr lang="en-US" sz="2200" dirty="0"/>
              <a:t>Don’t hesitate to ask for support from the person’s friends or contacts.  They can also support you through this process.</a:t>
            </a:r>
          </a:p>
        </p:txBody>
      </p:sp>
      <p:sp>
        <p:nvSpPr>
          <p:cNvPr id="5" name="TextBox 4">
            <a:extLst>
              <a:ext uri="{FF2B5EF4-FFF2-40B4-BE49-F238E27FC236}">
                <a16:creationId xmlns:a16="http://schemas.microsoft.com/office/drawing/2014/main" id="{E1F2AB54-B4BC-0146-A32D-B15AB9E59059}"/>
              </a:ext>
            </a:extLst>
          </p:cNvPr>
          <p:cNvSpPr txBox="1"/>
          <p:nvPr/>
        </p:nvSpPr>
        <p:spPr>
          <a:xfrm>
            <a:off x="457200" y="822721"/>
            <a:ext cx="11277600" cy="1169551"/>
          </a:xfrm>
          <a:prstGeom prst="rect">
            <a:avLst/>
          </a:prstGeom>
          <a:noFill/>
        </p:spPr>
        <p:txBody>
          <a:bodyPr wrap="square" rtlCol="0">
            <a:spAutoFit/>
          </a:bodyPr>
          <a:lstStyle/>
          <a:p>
            <a:pPr algn="ctr"/>
            <a:r>
              <a:rPr lang="en-US" sz="2600" b="1" i="1" dirty="0">
                <a:solidFill>
                  <a:srgbClr val="7A68AE"/>
                </a:solidFill>
              </a:rPr>
              <a:t>Being there means ensuring, in whatever way possible, </a:t>
            </a:r>
            <a:br>
              <a:rPr lang="en-US" sz="2600" b="1" i="1" dirty="0">
                <a:solidFill>
                  <a:srgbClr val="7A68AE"/>
                </a:solidFill>
              </a:rPr>
            </a:br>
            <a:r>
              <a:rPr lang="en-US" sz="2600" b="1" i="1" dirty="0">
                <a:solidFill>
                  <a:srgbClr val="7A68AE"/>
                </a:solidFill>
              </a:rPr>
              <a:t>that the next steps the person will likely take are not self-destructive.</a:t>
            </a:r>
            <a:endParaRPr lang="en-US" sz="2700" b="1" dirty="0">
              <a:solidFill>
                <a:srgbClr val="7A68AE"/>
              </a:solidFill>
            </a:endParaRPr>
          </a:p>
          <a:p>
            <a:endParaRPr lang="en-US" b="1" dirty="0"/>
          </a:p>
        </p:txBody>
      </p:sp>
      <p:sp>
        <p:nvSpPr>
          <p:cNvPr id="7" name="Rectangle 6">
            <a:extLst>
              <a:ext uri="{FF2B5EF4-FFF2-40B4-BE49-F238E27FC236}">
                <a16:creationId xmlns:a16="http://schemas.microsoft.com/office/drawing/2014/main" id="{B7CE6C3F-A246-A84E-8CAB-2F5ADDA3C69A}"/>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004316F-DD5A-D34D-AF48-6F9C2D0A03A2}"/>
              </a:ext>
            </a:extLst>
          </p:cNvPr>
          <p:cNvSpPr txBox="1"/>
          <p:nvPr/>
        </p:nvSpPr>
        <p:spPr>
          <a:xfrm>
            <a:off x="3703" y="6441600"/>
            <a:ext cx="12192000" cy="369332"/>
          </a:xfrm>
          <a:prstGeom prst="rect">
            <a:avLst/>
          </a:prstGeom>
          <a:noFill/>
        </p:spPr>
        <p:txBody>
          <a:bodyPr wrap="square" rtlCol="0">
            <a:spAutoFit/>
          </a:bodyPr>
          <a:lstStyle/>
          <a:p>
            <a:pPr algn="ctr"/>
            <a:r>
              <a:rPr lang="en-US" dirty="0"/>
              <a:t>1. ASK          </a:t>
            </a:r>
            <a:r>
              <a:rPr lang="en-US" b="1" dirty="0">
                <a:solidFill>
                  <a:srgbClr val="FFFF00"/>
                </a:solidFill>
              </a:rPr>
              <a:t>2. BE THERE          </a:t>
            </a:r>
            <a:r>
              <a:rPr lang="en-US" dirty="0"/>
              <a:t>3. KEEP THEM SAFE          4. HELP THEM CONNECT          5. FOLLOW UP </a:t>
            </a:r>
          </a:p>
        </p:txBody>
      </p:sp>
    </p:spTree>
    <p:extLst>
      <p:ext uri="{BB962C8B-B14F-4D97-AF65-F5344CB8AC3E}">
        <p14:creationId xmlns:p14="http://schemas.microsoft.com/office/powerpoint/2010/main" val="1619602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D2A9C1-658E-EE4F-8EBC-1E657D3AE4AD}"/>
              </a:ext>
            </a:extLst>
          </p:cNvPr>
          <p:cNvSpPr txBox="1"/>
          <p:nvPr/>
        </p:nvSpPr>
        <p:spPr>
          <a:xfrm>
            <a:off x="866383" y="1014521"/>
            <a:ext cx="10459233" cy="920252"/>
          </a:xfrm>
          <a:prstGeom prst="rect">
            <a:avLst/>
          </a:prstGeom>
          <a:noFill/>
        </p:spPr>
        <p:txBody>
          <a:bodyPr wrap="square" rtlCol="0">
            <a:spAutoFit/>
          </a:bodyPr>
          <a:lstStyle/>
          <a:p>
            <a:pPr algn="ctr">
              <a:lnSpc>
                <a:spcPct val="150000"/>
              </a:lnSpc>
            </a:pPr>
            <a:r>
              <a:rPr lang="en-US" sz="4000" b="1" i="1" dirty="0">
                <a:solidFill>
                  <a:srgbClr val="FF0000"/>
                </a:solidFill>
              </a:rPr>
              <a:t>Pay special attention during Covid-19</a:t>
            </a:r>
            <a:endParaRPr lang="en-US" sz="4000" b="1" dirty="0">
              <a:solidFill>
                <a:srgbClr val="FF0000"/>
              </a:solidFill>
            </a:endParaRPr>
          </a:p>
        </p:txBody>
      </p:sp>
      <p:sp>
        <p:nvSpPr>
          <p:cNvPr id="4" name="TextBox 3">
            <a:extLst>
              <a:ext uri="{FF2B5EF4-FFF2-40B4-BE49-F238E27FC236}">
                <a16:creationId xmlns:a16="http://schemas.microsoft.com/office/drawing/2014/main" id="{7166D35F-7E67-114A-BCEC-39958147374D}"/>
              </a:ext>
            </a:extLst>
          </p:cNvPr>
          <p:cNvSpPr txBox="1"/>
          <p:nvPr/>
        </p:nvSpPr>
        <p:spPr>
          <a:xfrm>
            <a:off x="1432163" y="3194889"/>
            <a:ext cx="10058401" cy="2800767"/>
          </a:xfrm>
          <a:prstGeom prst="rect">
            <a:avLst/>
          </a:prstGeom>
          <a:noFill/>
        </p:spPr>
        <p:txBody>
          <a:bodyPr wrap="square" rtlCol="0">
            <a:spAutoFit/>
          </a:bodyPr>
          <a:lstStyle/>
          <a:p>
            <a:r>
              <a:rPr lang="en-US" sz="2200" dirty="0"/>
              <a:t>Establish the frequency in which the person would like you to check in with them, then stick to that schedule.</a:t>
            </a:r>
          </a:p>
          <a:p>
            <a:endParaRPr lang="en-US" sz="2200" dirty="0"/>
          </a:p>
          <a:p>
            <a:r>
              <a:rPr lang="en-US" sz="2200" dirty="0"/>
              <a:t>When talking by phone or video, ensure that you are present by removing yourself from distractions so that you can focus on the conversation.</a:t>
            </a:r>
          </a:p>
          <a:p>
            <a:endParaRPr lang="en-US" sz="2200" dirty="0"/>
          </a:p>
          <a:p>
            <a:r>
              <a:rPr lang="en-US" sz="2200" dirty="0"/>
              <a:t>A video call allows you to see what the person and their surroundings look like. Are they caring for themselves and their environment; are they able to focus calmly?</a:t>
            </a:r>
          </a:p>
        </p:txBody>
      </p:sp>
      <p:sp>
        <p:nvSpPr>
          <p:cNvPr id="5" name="TextBox 4">
            <a:extLst>
              <a:ext uri="{FF2B5EF4-FFF2-40B4-BE49-F238E27FC236}">
                <a16:creationId xmlns:a16="http://schemas.microsoft.com/office/drawing/2014/main" id="{90B48B99-53CF-8147-9A87-0D65E7176F50}"/>
              </a:ext>
            </a:extLst>
          </p:cNvPr>
          <p:cNvSpPr txBox="1"/>
          <p:nvPr/>
        </p:nvSpPr>
        <p:spPr>
          <a:xfrm>
            <a:off x="457199" y="2141401"/>
            <a:ext cx="11277600" cy="892552"/>
          </a:xfrm>
          <a:prstGeom prst="rect">
            <a:avLst/>
          </a:prstGeom>
          <a:noFill/>
        </p:spPr>
        <p:txBody>
          <a:bodyPr wrap="square" rtlCol="0">
            <a:spAutoFit/>
          </a:bodyPr>
          <a:lstStyle/>
          <a:p>
            <a:pPr algn="ctr"/>
            <a:r>
              <a:rPr lang="en-US" sz="2600" b="1" i="1" dirty="0">
                <a:solidFill>
                  <a:srgbClr val="7A68AE"/>
                </a:solidFill>
              </a:rPr>
              <a:t>The important things when maintaining social connection </a:t>
            </a:r>
          </a:p>
          <a:p>
            <a:pPr algn="ctr"/>
            <a:r>
              <a:rPr lang="en-US" sz="2600" b="1" i="1" dirty="0">
                <a:solidFill>
                  <a:srgbClr val="7A68AE"/>
                </a:solidFill>
              </a:rPr>
              <a:t>through distance are the regularity and quality of the connection.</a:t>
            </a:r>
            <a:endParaRPr lang="en-US" sz="2700" b="1" dirty="0">
              <a:solidFill>
                <a:srgbClr val="7A68AE"/>
              </a:solidFill>
            </a:endParaRPr>
          </a:p>
        </p:txBody>
      </p:sp>
      <p:sp>
        <p:nvSpPr>
          <p:cNvPr id="6" name="Rectangle 5">
            <a:extLst>
              <a:ext uri="{FF2B5EF4-FFF2-40B4-BE49-F238E27FC236}">
                <a16:creationId xmlns:a16="http://schemas.microsoft.com/office/drawing/2014/main" id="{53D7BD1C-F7E9-A64D-A1D6-A5E30A8C5499}"/>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EA944C1-9783-1F42-B87A-461C146CF968}"/>
              </a:ext>
            </a:extLst>
          </p:cNvPr>
          <p:cNvSpPr txBox="1"/>
          <p:nvPr/>
        </p:nvSpPr>
        <p:spPr>
          <a:xfrm>
            <a:off x="3703" y="6441600"/>
            <a:ext cx="12192000" cy="369332"/>
          </a:xfrm>
          <a:prstGeom prst="rect">
            <a:avLst/>
          </a:prstGeom>
          <a:noFill/>
        </p:spPr>
        <p:txBody>
          <a:bodyPr wrap="square" rtlCol="0">
            <a:spAutoFit/>
          </a:bodyPr>
          <a:lstStyle/>
          <a:p>
            <a:pPr algn="ctr"/>
            <a:r>
              <a:rPr lang="en-US" dirty="0"/>
              <a:t>1. ASK          </a:t>
            </a:r>
            <a:r>
              <a:rPr lang="en-US" b="1" dirty="0">
                <a:solidFill>
                  <a:srgbClr val="FFFF00"/>
                </a:solidFill>
              </a:rPr>
              <a:t>2. BE THERE          </a:t>
            </a:r>
            <a:r>
              <a:rPr lang="en-US" dirty="0"/>
              <a:t>3. KEEP THEM SAFE          4. HELP THEM CONNECT          5. FOLLOW UP </a:t>
            </a:r>
          </a:p>
        </p:txBody>
      </p:sp>
    </p:spTree>
    <p:extLst>
      <p:ext uri="{BB962C8B-B14F-4D97-AF65-F5344CB8AC3E}">
        <p14:creationId xmlns:p14="http://schemas.microsoft.com/office/powerpoint/2010/main" val="4060951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2677"/>
            <a:ext cx="9144000" cy="1015663"/>
          </a:xfrm>
        </p:spPr>
        <p:txBody>
          <a:bodyPr>
            <a:normAutofit/>
          </a:bodyPr>
          <a:lstStyle/>
          <a:p>
            <a:r>
              <a:rPr lang="en-US" b="1" dirty="0">
                <a:solidFill>
                  <a:srgbClr val="7A68AE"/>
                </a:solidFill>
                <a:latin typeface="+mn-lt"/>
              </a:rPr>
              <a:t>3.   KEEP THEM SAFE</a:t>
            </a:r>
            <a:endParaRPr lang="en-US" dirty="0"/>
          </a:p>
        </p:txBody>
      </p:sp>
      <p:sp>
        <p:nvSpPr>
          <p:cNvPr id="4" name="TextBox 3">
            <a:extLst>
              <a:ext uri="{FF2B5EF4-FFF2-40B4-BE49-F238E27FC236}">
                <a16:creationId xmlns:a16="http://schemas.microsoft.com/office/drawing/2014/main" id="{E8EF3808-1ACA-B54F-8818-EC5CB808623F}"/>
              </a:ext>
            </a:extLst>
          </p:cNvPr>
          <p:cNvSpPr txBox="1"/>
          <p:nvPr/>
        </p:nvSpPr>
        <p:spPr>
          <a:xfrm>
            <a:off x="762000" y="1751617"/>
            <a:ext cx="10668000" cy="769441"/>
          </a:xfrm>
          <a:prstGeom prst="rect">
            <a:avLst/>
          </a:prstGeom>
          <a:noFill/>
        </p:spPr>
        <p:txBody>
          <a:bodyPr wrap="square" rtlCol="0">
            <a:spAutoFit/>
          </a:bodyPr>
          <a:lstStyle/>
          <a:p>
            <a:pPr algn="ctr"/>
            <a:r>
              <a:rPr lang="en-US" sz="4400" b="1" dirty="0"/>
              <a:t>Do not promise confidentiality.</a:t>
            </a:r>
          </a:p>
        </p:txBody>
      </p:sp>
      <p:sp>
        <p:nvSpPr>
          <p:cNvPr id="5" name="TextBox 4">
            <a:extLst>
              <a:ext uri="{FF2B5EF4-FFF2-40B4-BE49-F238E27FC236}">
                <a16:creationId xmlns:a16="http://schemas.microsoft.com/office/drawing/2014/main" id="{5D4A050B-002B-E54D-AFEC-F17B4ED0253E}"/>
              </a:ext>
            </a:extLst>
          </p:cNvPr>
          <p:cNvSpPr txBox="1"/>
          <p:nvPr/>
        </p:nvSpPr>
        <p:spPr>
          <a:xfrm>
            <a:off x="1070976" y="3041057"/>
            <a:ext cx="10359024" cy="2585323"/>
          </a:xfrm>
          <a:prstGeom prst="rect">
            <a:avLst/>
          </a:prstGeom>
          <a:noFill/>
        </p:spPr>
        <p:txBody>
          <a:bodyPr wrap="square" rtlCol="0">
            <a:spAutoFit/>
          </a:bodyPr>
          <a:lstStyle/>
          <a:p>
            <a:r>
              <a:rPr lang="en-US" sz="2400" dirty="0"/>
              <a:t>If you discover that the individual is seriously contemplating ending their life, try to establish what means they are considering.</a:t>
            </a:r>
          </a:p>
          <a:p>
            <a:endParaRPr lang="en-US" sz="2400" dirty="0"/>
          </a:p>
          <a:p>
            <a:r>
              <a:rPr lang="en-US" sz="2400" dirty="0"/>
              <a:t>Remember that you are trying to save their life and they may have negative feelings towards you.  Once it is a safer situation, there will be time to work on your relationship. </a:t>
            </a:r>
          </a:p>
          <a:p>
            <a:endParaRPr lang="en-US" dirty="0"/>
          </a:p>
        </p:txBody>
      </p:sp>
      <p:sp>
        <p:nvSpPr>
          <p:cNvPr id="7" name="Rectangle 6">
            <a:extLst>
              <a:ext uri="{FF2B5EF4-FFF2-40B4-BE49-F238E27FC236}">
                <a16:creationId xmlns:a16="http://schemas.microsoft.com/office/drawing/2014/main" id="{1FC34680-1EF2-5642-9BA5-10A98F084F49}"/>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5AF7BC9-8B59-5E40-A1FD-EBACCF839DE1}"/>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a:t>
            </a:r>
            <a:r>
              <a:rPr lang="en-US" b="1" dirty="0">
                <a:solidFill>
                  <a:srgbClr val="FFFF00"/>
                </a:solidFill>
              </a:rPr>
              <a:t>3. KEEP THEM SAFE          </a:t>
            </a:r>
            <a:r>
              <a:rPr lang="en-US" dirty="0"/>
              <a:t>4. HELP THEM CONNECT          5. FOLLOW UP </a:t>
            </a:r>
          </a:p>
        </p:txBody>
      </p:sp>
    </p:spTree>
    <p:extLst>
      <p:ext uri="{BB962C8B-B14F-4D97-AF65-F5344CB8AC3E}">
        <p14:creationId xmlns:p14="http://schemas.microsoft.com/office/powerpoint/2010/main" val="3431797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762000" y="1560141"/>
            <a:ext cx="10668000" cy="4524315"/>
          </a:xfrm>
          <a:prstGeom prst="rect">
            <a:avLst/>
          </a:prstGeom>
          <a:noFill/>
        </p:spPr>
        <p:txBody>
          <a:bodyPr wrap="square" rtlCol="0">
            <a:spAutoFit/>
          </a:bodyPr>
          <a:lstStyle/>
          <a:p>
            <a:pPr marL="354013" indent="-342900">
              <a:buFont typeface="Arial" panose="020B0604020202020204" pitchFamily="34" charset="0"/>
              <a:buChar char="•"/>
            </a:pPr>
            <a:r>
              <a:rPr lang="en-US" sz="2400" dirty="0"/>
              <a:t>Inquire gently about the person's plan: ask what their time-line is, how they plan to harm themselves, what happened if they had similar thoughts in the past.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If their plan involves drugs or other means of self-harm, tell the person you want to hold any dangerous items for them until they feel safer.</a:t>
            </a:r>
          </a:p>
          <a:p>
            <a:r>
              <a:rPr lang="en-US" sz="2400" dirty="0"/>
              <a:t> </a:t>
            </a:r>
          </a:p>
          <a:p>
            <a:pPr marL="342900" indent="-342900">
              <a:buFont typeface="Arial" panose="020B0604020202020204" pitchFamily="34" charset="0"/>
              <a:buChar char="•"/>
            </a:pPr>
            <a:r>
              <a:rPr lang="en-US" sz="2400" dirty="0"/>
              <a:t>If firearms are involved, you may need to remove the individual from the firearm's location – suggest going for a walk or getting a cup of coffee elsewhere so you can get someone to remove the firearms.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Suggest that the two of you might call or text a suicide hotline together – or offer to do it for them, in their presence.</a:t>
            </a:r>
          </a:p>
        </p:txBody>
      </p:sp>
      <p:sp>
        <p:nvSpPr>
          <p:cNvPr id="3" name="TextBox 2">
            <a:extLst>
              <a:ext uri="{FF2B5EF4-FFF2-40B4-BE49-F238E27FC236}">
                <a16:creationId xmlns:a16="http://schemas.microsoft.com/office/drawing/2014/main" id="{3AAFD572-8E12-C247-A922-BBAA7090036E}"/>
              </a:ext>
            </a:extLst>
          </p:cNvPr>
          <p:cNvSpPr txBox="1"/>
          <p:nvPr/>
        </p:nvSpPr>
        <p:spPr>
          <a:xfrm>
            <a:off x="762000" y="466652"/>
            <a:ext cx="10668000" cy="954107"/>
          </a:xfrm>
          <a:prstGeom prst="rect">
            <a:avLst/>
          </a:prstGeom>
          <a:noFill/>
        </p:spPr>
        <p:txBody>
          <a:bodyPr wrap="square" rtlCol="0">
            <a:spAutoFit/>
          </a:bodyPr>
          <a:lstStyle/>
          <a:p>
            <a:pPr algn="ctr"/>
            <a:r>
              <a:rPr lang="en-US" sz="2800" b="1" i="1" dirty="0">
                <a:solidFill>
                  <a:srgbClr val="7A68AE"/>
                </a:solidFill>
              </a:rPr>
              <a:t>Continue with the guidelines for ASKING. </a:t>
            </a:r>
          </a:p>
          <a:p>
            <a:pPr algn="ctr"/>
            <a:r>
              <a:rPr lang="en-US" sz="2800" b="1" i="1" dirty="0">
                <a:solidFill>
                  <a:srgbClr val="7A68AE"/>
                </a:solidFill>
              </a:rPr>
              <a:t>Don’t dismiss, argue or contradict the person</a:t>
            </a:r>
            <a:r>
              <a:rPr lang="en-US" sz="2200" b="1" i="1" dirty="0">
                <a:solidFill>
                  <a:srgbClr val="7A68AE"/>
                </a:solidFill>
              </a:rPr>
              <a:t>.</a:t>
            </a:r>
          </a:p>
        </p:txBody>
      </p:sp>
      <p:sp>
        <p:nvSpPr>
          <p:cNvPr id="7" name="Rectangle 6">
            <a:extLst>
              <a:ext uri="{FF2B5EF4-FFF2-40B4-BE49-F238E27FC236}">
                <a16:creationId xmlns:a16="http://schemas.microsoft.com/office/drawing/2014/main" id="{9114E0D5-D0D6-C046-B027-C6A5E0EA67AF}"/>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6FE5821-3788-4C4C-A406-05F0ACD5C02E}"/>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a:t>
            </a:r>
            <a:r>
              <a:rPr lang="en-US" b="1" dirty="0">
                <a:solidFill>
                  <a:srgbClr val="FFFF00"/>
                </a:solidFill>
              </a:rPr>
              <a:t>3. KEEP THEM SAFE          </a:t>
            </a:r>
            <a:r>
              <a:rPr lang="en-US" dirty="0"/>
              <a:t>4. HELP THEM CONNECT          5. FOLLOW UP </a:t>
            </a:r>
          </a:p>
        </p:txBody>
      </p:sp>
    </p:spTree>
    <p:extLst>
      <p:ext uri="{BB962C8B-B14F-4D97-AF65-F5344CB8AC3E}">
        <p14:creationId xmlns:p14="http://schemas.microsoft.com/office/powerpoint/2010/main" val="3987607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762000" y="1610245"/>
            <a:ext cx="10668000" cy="4154984"/>
          </a:xfrm>
          <a:prstGeom prst="rect">
            <a:avLst/>
          </a:prstGeom>
          <a:noFill/>
        </p:spPr>
        <p:txBody>
          <a:bodyPr wrap="square" rtlCol="0">
            <a:spAutoFit/>
          </a:bodyPr>
          <a:lstStyle/>
          <a:p>
            <a:r>
              <a:rPr lang="en-US" sz="2400" dirty="0"/>
              <a:t>Let the person know that you are worried and do not want them to be alone. Remind them that you care. </a:t>
            </a:r>
          </a:p>
          <a:p>
            <a:endParaRPr lang="en-US" sz="2400" dirty="0"/>
          </a:p>
          <a:p>
            <a:r>
              <a:rPr lang="en-US" sz="2400" dirty="0"/>
              <a:t>Don't be afraid to ask them (gently, as if you are curious) to describe their plan. Try to get as much detail as possible. </a:t>
            </a:r>
          </a:p>
          <a:p>
            <a:endParaRPr lang="en-US" sz="2400" dirty="0"/>
          </a:p>
          <a:p>
            <a:r>
              <a:rPr lang="en-US" sz="2400" dirty="0"/>
              <a:t>Ask them what you can do to keep them from hurting themselves. Most likely, they will say “nothing” – but you are buying time.</a:t>
            </a:r>
          </a:p>
          <a:p>
            <a:r>
              <a:rPr lang="en-US" sz="2400" dirty="0"/>
              <a:t> </a:t>
            </a:r>
          </a:p>
          <a:p>
            <a:r>
              <a:rPr lang="en-US" sz="2400" dirty="0"/>
              <a:t>Go slowly. </a:t>
            </a:r>
            <a:r>
              <a:rPr lang="en-US" sz="2400" b="1" dirty="0"/>
              <a:t>Time is your friend.</a:t>
            </a:r>
            <a:r>
              <a:rPr lang="en-US" sz="2400" dirty="0"/>
              <a:t> The more you keep the person talking, the better the chance they will hear your concern and be more open to support and help.</a:t>
            </a:r>
            <a:endParaRPr lang="en-US" dirty="0"/>
          </a:p>
        </p:txBody>
      </p:sp>
      <p:sp>
        <p:nvSpPr>
          <p:cNvPr id="3" name="TextBox 2">
            <a:extLst>
              <a:ext uri="{FF2B5EF4-FFF2-40B4-BE49-F238E27FC236}">
                <a16:creationId xmlns:a16="http://schemas.microsoft.com/office/drawing/2014/main" id="{3AAFD572-8E12-C247-A922-BBAA7090036E}"/>
              </a:ext>
            </a:extLst>
          </p:cNvPr>
          <p:cNvSpPr txBox="1"/>
          <p:nvPr/>
        </p:nvSpPr>
        <p:spPr>
          <a:xfrm>
            <a:off x="762000" y="581367"/>
            <a:ext cx="10668000" cy="954107"/>
          </a:xfrm>
          <a:prstGeom prst="rect">
            <a:avLst/>
          </a:prstGeom>
          <a:noFill/>
        </p:spPr>
        <p:txBody>
          <a:bodyPr wrap="square" rtlCol="0">
            <a:spAutoFit/>
          </a:bodyPr>
          <a:lstStyle/>
          <a:p>
            <a:pPr algn="ctr"/>
            <a:r>
              <a:rPr lang="en-US" sz="2800" b="1" i="1" dirty="0">
                <a:solidFill>
                  <a:srgbClr val="7A68AE"/>
                </a:solidFill>
              </a:rPr>
              <a:t>Most people attempt suicide in private.</a:t>
            </a:r>
          </a:p>
          <a:p>
            <a:pPr algn="ctr"/>
            <a:r>
              <a:rPr lang="en-US" sz="2800" b="1" i="1" dirty="0">
                <a:solidFill>
                  <a:srgbClr val="7A68AE"/>
                </a:solidFill>
              </a:rPr>
              <a:t> If you determine the person has a plan:</a:t>
            </a:r>
          </a:p>
        </p:txBody>
      </p:sp>
      <p:sp>
        <p:nvSpPr>
          <p:cNvPr id="7" name="Rectangle 6">
            <a:extLst>
              <a:ext uri="{FF2B5EF4-FFF2-40B4-BE49-F238E27FC236}">
                <a16:creationId xmlns:a16="http://schemas.microsoft.com/office/drawing/2014/main" id="{49E20416-4C36-AC4D-B942-965CB6F2E4AB}"/>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FDD8DD2-B734-DB4F-8357-A4AC2A4CB9C7}"/>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a:t>
            </a:r>
            <a:r>
              <a:rPr lang="en-US" b="1" dirty="0">
                <a:solidFill>
                  <a:srgbClr val="FFFF00"/>
                </a:solidFill>
              </a:rPr>
              <a:t>3. KEEP THEM SAFE          </a:t>
            </a:r>
            <a:r>
              <a:rPr lang="en-US" dirty="0"/>
              <a:t>4. HELP THEM CONNECT          5. FOLLOW UP </a:t>
            </a:r>
          </a:p>
        </p:txBody>
      </p:sp>
    </p:spTree>
    <p:extLst>
      <p:ext uri="{BB962C8B-B14F-4D97-AF65-F5344CB8AC3E}">
        <p14:creationId xmlns:p14="http://schemas.microsoft.com/office/powerpoint/2010/main" val="3506086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9E20416-4C36-AC4D-B942-965CB6F2E4AB}"/>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FDD8DD2-B734-DB4F-8357-A4AC2A4CB9C7}"/>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a:t>
            </a:r>
            <a:r>
              <a:rPr lang="en-US" b="1" dirty="0">
                <a:solidFill>
                  <a:srgbClr val="FFFF00"/>
                </a:solidFill>
              </a:rPr>
              <a:t>3. KEEP THEM SAFE          </a:t>
            </a:r>
            <a:r>
              <a:rPr lang="en-US" dirty="0"/>
              <a:t>4. HELP THEM CONNECT          5. FOLLOW UP </a:t>
            </a:r>
          </a:p>
        </p:txBody>
      </p:sp>
      <p:sp>
        <p:nvSpPr>
          <p:cNvPr id="6" name="TextBox 5">
            <a:extLst>
              <a:ext uri="{FF2B5EF4-FFF2-40B4-BE49-F238E27FC236}">
                <a16:creationId xmlns:a16="http://schemas.microsoft.com/office/drawing/2014/main" id="{79AA5068-819E-D442-8220-02DD425B6628}"/>
              </a:ext>
            </a:extLst>
          </p:cNvPr>
          <p:cNvSpPr txBox="1"/>
          <p:nvPr/>
        </p:nvSpPr>
        <p:spPr>
          <a:xfrm>
            <a:off x="866383" y="1014521"/>
            <a:ext cx="10459233" cy="920252"/>
          </a:xfrm>
          <a:prstGeom prst="rect">
            <a:avLst/>
          </a:prstGeom>
          <a:noFill/>
        </p:spPr>
        <p:txBody>
          <a:bodyPr wrap="square" rtlCol="0">
            <a:spAutoFit/>
          </a:bodyPr>
          <a:lstStyle/>
          <a:p>
            <a:pPr algn="ctr">
              <a:lnSpc>
                <a:spcPct val="150000"/>
              </a:lnSpc>
            </a:pPr>
            <a:r>
              <a:rPr lang="en-US" sz="4000" b="1" i="1" dirty="0">
                <a:solidFill>
                  <a:srgbClr val="FF0000"/>
                </a:solidFill>
              </a:rPr>
              <a:t>Pay special attention during Covid-19</a:t>
            </a:r>
            <a:endParaRPr lang="en-US" sz="4000" b="1" dirty="0">
              <a:solidFill>
                <a:srgbClr val="FF0000"/>
              </a:solidFill>
            </a:endParaRPr>
          </a:p>
        </p:txBody>
      </p:sp>
      <p:sp>
        <p:nvSpPr>
          <p:cNvPr id="9" name="TextBox 8">
            <a:extLst>
              <a:ext uri="{FF2B5EF4-FFF2-40B4-BE49-F238E27FC236}">
                <a16:creationId xmlns:a16="http://schemas.microsoft.com/office/drawing/2014/main" id="{D3366EA9-934D-1143-82C9-B50BBC44AA61}"/>
              </a:ext>
            </a:extLst>
          </p:cNvPr>
          <p:cNvSpPr txBox="1"/>
          <p:nvPr/>
        </p:nvSpPr>
        <p:spPr>
          <a:xfrm>
            <a:off x="1432163" y="3111764"/>
            <a:ext cx="10058401" cy="3139321"/>
          </a:xfrm>
          <a:prstGeom prst="rect">
            <a:avLst/>
          </a:prstGeom>
          <a:noFill/>
        </p:spPr>
        <p:txBody>
          <a:bodyPr wrap="square" rtlCol="0">
            <a:spAutoFit/>
          </a:bodyPr>
          <a:lstStyle/>
          <a:p>
            <a:r>
              <a:rPr lang="en-US" sz="2200" dirty="0"/>
              <a:t>If the person has access to means of harm, have an honest conversation with them about what they could do to make it harder for them to access those means in a crisis.</a:t>
            </a:r>
          </a:p>
          <a:p>
            <a:endParaRPr lang="en-US" sz="2200" dirty="0"/>
          </a:p>
          <a:p>
            <a:r>
              <a:rPr lang="en-US" sz="2200" dirty="0"/>
              <a:t>If the person has the means in hand while you are talking, ask if they could put it away from them while you talk. </a:t>
            </a:r>
          </a:p>
          <a:p>
            <a:endParaRPr lang="en-US" sz="2200" dirty="0"/>
          </a:p>
          <a:p>
            <a:r>
              <a:rPr lang="en-US" sz="2200" dirty="0"/>
              <a:t>Ask the person to think about the overall safety of their environment. Is there anything else in their home that should be removed to put more time and space between them and potential means of harm.</a:t>
            </a:r>
          </a:p>
        </p:txBody>
      </p:sp>
      <p:sp>
        <p:nvSpPr>
          <p:cNvPr id="10" name="TextBox 9">
            <a:extLst>
              <a:ext uri="{FF2B5EF4-FFF2-40B4-BE49-F238E27FC236}">
                <a16:creationId xmlns:a16="http://schemas.microsoft.com/office/drawing/2014/main" id="{713FBEED-5DDD-EE4E-BC38-BAD25F549DCD}"/>
              </a:ext>
            </a:extLst>
          </p:cNvPr>
          <p:cNvSpPr txBox="1"/>
          <p:nvPr/>
        </p:nvSpPr>
        <p:spPr>
          <a:xfrm>
            <a:off x="457199" y="2071055"/>
            <a:ext cx="11277600" cy="892552"/>
          </a:xfrm>
          <a:prstGeom prst="rect">
            <a:avLst/>
          </a:prstGeom>
          <a:noFill/>
        </p:spPr>
        <p:txBody>
          <a:bodyPr wrap="square" rtlCol="0">
            <a:spAutoFit/>
          </a:bodyPr>
          <a:lstStyle/>
          <a:p>
            <a:pPr algn="ctr"/>
            <a:r>
              <a:rPr lang="en-US" sz="2600" b="1" i="1" dirty="0">
                <a:solidFill>
                  <a:srgbClr val="7A68AE"/>
                </a:solidFill>
              </a:rPr>
              <a:t>The same principles of putting time and space </a:t>
            </a:r>
            <a:br>
              <a:rPr lang="en-US" sz="2600" b="1" i="1" dirty="0">
                <a:solidFill>
                  <a:srgbClr val="7A68AE"/>
                </a:solidFill>
              </a:rPr>
            </a:br>
            <a:r>
              <a:rPr lang="en-US" sz="2600" b="1" i="1" dirty="0">
                <a:solidFill>
                  <a:srgbClr val="7A68AE"/>
                </a:solidFill>
              </a:rPr>
              <a:t>between the person and lethal means still apply.</a:t>
            </a:r>
          </a:p>
        </p:txBody>
      </p:sp>
    </p:spTree>
    <p:extLst>
      <p:ext uri="{BB962C8B-B14F-4D97-AF65-F5344CB8AC3E}">
        <p14:creationId xmlns:p14="http://schemas.microsoft.com/office/powerpoint/2010/main" val="3863676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2677"/>
            <a:ext cx="9144000" cy="1015663"/>
          </a:xfrm>
        </p:spPr>
        <p:txBody>
          <a:bodyPr>
            <a:normAutofit/>
          </a:bodyPr>
          <a:lstStyle/>
          <a:p>
            <a:r>
              <a:rPr lang="en-US" b="1" dirty="0">
                <a:solidFill>
                  <a:srgbClr val="7A68AE"/>
                </a:solidFill>
                <a:latin typeface="+mn-lt"/>
              </a:rPr>
              <a:t>4.   HELP THEM CONNECT</a:t>
            </a:r>
            <a:endParaRPr lang="en-US" dirty="0"/>
          </a:p>
        </p:txBody>
      </p:sp>
      <p:sp>
        <p:nvSpPr>
          <p:cNvPr id="4" name="TextBox 3">
            <a:extLst>
              <a:ext uri="{FF2B5EF4-FFF2-40B4-BE49-F238E27FC236}">
                <a16:creationId xmlns:a16="http://schemas.microsoft.com/office/drawing/2014/main" id="{E8EF3808-1ACA-B54F-8818-EC5CB808623F}"/>
              </a:ext>
            </a:extLst>
          </p:cNvPr>
          <p:cNvSpPr txBox="1"/>
          <p:nvPr/>
        </p:nvSpPr>
        <p:spPr>
          <a:xfrm>
            <a:off x="762000" y="1748031"/>
            <a:ext cx="10668000" cy="707886"/>
          </a:xfrm>
          <a:prstGeom prst="rect">
            <a:avLst/>
          </a:prstGeom>
          <a:noFill/>
        </p:spPr>
        <p:txBody>
          <a:bodyPr wrap="square" rtlCol="0">
            <a:spAutoFit/>
          </a:bodyPr>
          <a:lstStyle/>
          <a:p>
            <a:pPr algn="ctr"/>
            <a:r>
              <a:rPr lang="en-US" sz="4000" b="1" dirty="0"/>
              <a:t>Encourage and support the person to seek help.</a:t>
            </a:r>
            <a:endParaRPr lang="en-US" sz="4400" dirty="0"/>
          </a:p>
        </p:txBody>
      </p:sp>
      <p:sp>
        <p:nvSpPr>
          <p:cNvPr id="3" name="TextBox 2">
            <a:extLst>
              <a:ext uri="{FF2B5EF4-FFF2-40B4-BE49-F238E27FC236}">
                <a16:creationId xmlns:a16="http://schemas.microsoft.com/office/drawing/2014/main" id="{4020B0A0-8267-694F-9E92-FB60807F824B}"/>
              </a:ext>
            </a:extLst>
          </p:cNvPr>
          <p:cNvSpPr txBox="1"/>
          <p:nvPr/>
        </p:nvSpPr>
        <p:spPr>
          <a:xfrm>
            <a:off x="1066799" y="2839908"/>
            <a:ext cx="10765971" cy="3139321"/>
          </a:xfrm>
          <a:prstGeom prst="rect">
            <a:avLst/>
          </a:prstGeom>
          <a:noFill/>
        </p:spPr>
        <p:txBody>
          <a:bodyPr wrap="square" rtlCol="0">
            <a:spAutoFit/>
          </a:bodyPr>
          <a:lstStyle/>
          <a:p>
            <a:pPr>
              <a:lnSpc>
                <a:spcPct val="150000"/>
              </a:lnSpc>
            </a:pPr>
            <a:r>
              <a:rPr lang="en-US" sz="2400" dirty="0"/>
              <a:t>•  Ask from whom they might feel comfortable accepting help.</a:t>
            </a:r>
          </a:p>
          <a:p>
            <a:pPr>
              <a:lnSpc>
                <a:spcPct val="150000"/>
              </a:lnSpc>
            </a:pPr>
            <a:r>
              <a:rPr lang="en-US" sz="2400" dirty="0"/>
              <a:t>•  Ask how they feel about getting professional help. </a:t>
            </a:r>
          </a:p>
          <a:p>
            <a:pPr>
              <a:lnSpc>
                <a:spcPct val="150000"/>
              </a:lnSpc>
            </a:pPr>
            <a:r>
              <a:rPr lang="en-US" sz="2400" dirty="0"/>
              <a:t>•  If they respond negatively to getting professional help, ask why they feel that way.</a:t>
            </a:r>
            <a:endParaRPr lang="en-US" sz="2400" dirty="0">
              <a:solidFill>
                <a:srgbClr val="C00000"/>
              </a:solidFill>
            </a:endParaRPr>
          </a:p>
          <a:p>
            <a:pPr>
              <a:lnSpc>
                <a:spcPct val="150000"/>
              </a:lnSpc>
            </a:pPr>
            <a:r>
              <a:rPr lang="en-US" sz="2400" dirty="0"/>
              <a:t>•  Meet them where they are. </a:t>
            </a:r>
          </a:p>
          <a:p>
            <a:pPr>
              <a:lnSpc>
                <a:spcPct val="150000"/>
              </a:lnSpc>
            </a:pPr>
            <a:r>
              <a:rPr lang="en-US" sz="2400" dirty="0"/>
              <a:t>•  If they are resistant, </a:t>
            </a:r>
            <a:r>
              <a:rPr lang="en-US" sz="2400" b="1" dirty="0"/>
              <a:t>don't try to change their mind</a:t>
            </a:r>
            <a:r>
              <a:rPr lang="en-US" sz="2400" dirty="0"/>
              <a:t>. </a:t>
            </a:r>
          </a:p>
          <a:p>
            <a:endParaRPr lang="en-US" dirty="0"/>
          </a:p>
        </p:txBody>
      </p:sp>
      <p:sp>
        <p:nvSpPr>
          <p:cNvPr id="5" name="Rectangle 4">
            <a:extLst>
              <a:ext uri="{FF2B5EF4-FFF2-40B4-BE49-F238E27FC236}">
                <a16:creationId xmlns:a16="http://schemas.microsoft.com/office/drawing/2014/main" id="{DD1794B5-C619-9745-A996-334C6DDBCA33}"/>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CB3A497-B6D8-D943-A8EE-A6F9C72EA1C5}"/>
              </a:ext>
            </a:extLst>
          </p:cNvPr>
          <p:cNvSpPr txBox="1"/>
          <p:nvPr/>
        </p:nvSpPr>
        <p:spPr>
          <a:xfrm>
            <a:off x="0" y="6441382"/>
            <a:ext cx="12192000" cy="369332"/>
          </a:xfrm>
          <a:prstGeom prst="rect">
            <a:avLst/>
          </a:prstGeom>
          <a:noFill/>
        </p:spPr>
        <p:txBody>
          <a:bodyPr wrap="square" rtlCol="0">
            <a:spAutoFit/>
          </a:bodyPr>
          <a:lstStyle/>
          <a:p>
            <a:pPr algn="ctr"/>
            <a:r>
              <a:rPr lang="en-US" dirty="0"/>
              <a:t>1. ASK          2. BE THERE          3. KEEP THEM SAFE          </a:t>
            </a:r>
            <a:r>
              <a:rPr lang="en-US" b="1" dirty="0">
                <a:solidFill>
                  <a:srgbClr val="FFFF00"/>
                </a:solidFill>
              </a:rPr>
              <a:t>4. HELP THEM CONNECT          </a:t>
            </a:r>
            <a:r>
              <a:rPr lang="en-US" dirty="0"/>
              <a:t>5. FOLLOW UP </a:t>
            </a:r>
          </a:p>
        </p:txBody>
      </p:sp>
    </p:spTree>
    <p:extLst>
      <p:ext uri="{BB962C8B-B14F-4D97-AF65-F5344CB8AC3E}">
        <p14:creationId xmlns:p14="http://schemas.microsoft.com/office/powerpoint/2010/main" val="1403941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20B0A0-8267-694F-9E92-FB60807F824B}"/>
              </a:ext>
            </a:extLst>
          </p:cNvPr>
          <p:cNvSpPr txBox="1"/>
          <p:nvPr/>
        </p:nvSpPr>
        <p:spPr>
          <a:xfrm>
            <a:off x="836112" y="1811950"/>
            <a:ext cx="10519775" cy="3693319"/>
          </a:xfrm>
          <a:prstGeom prst="rect">
            <a:avLst/>
          </a:prstGeom>
          <a:noFill/>
        </p:spPr>
        <p:txBody>
          <a:bodyPr wrap="square" rtlCol="0">
            <a:spAutoFit/>
          </a:bodyPr>
          <a:lstStyle/>
          <a:p>
            <a:r>
              <a:rPr lang="en-US" sz="2400" dirty="0"/>
              <a:t>This may be a professional or people who have supported them in the past </a:t>
            </a:r>
          </a:p>
          <a:p>
            <a:r>
              <a:rPr lang="en-US" sz="2400" dirty="0"/>
              <a:t>(such as family, friends, clergy, teachers, etc.).  </a:t>
            </a:r>
          </a:p>
          <a:p>
            <a:endParaRPr lang="en-US" sz="2400" dirty="0"/>
          </a:p>
          <a:p>
            <a:r>
              <a:rPr lang="en-US" sz="2400" dirty="0"/>
              <a:t>Options include making an appointment with their doctor, talking to a mental health professional, contacting a confidential telephone, text, or online counseling service. </a:t>
            </a:r>
          </a:p>
          <a:p>
            <a:endParaRPr lang="en-US" sz="2400" dirty="0"/>
          </a:p>
          <a:p>
            <a:r>
              <a:rPr lang="en-US" sz="2400" dirty="0"/>
              <a:t>Offer your help to make the initial contact or appointment.</a:t>
            </a:r>
            <a:r>
              <a:rPr lang="en-US" sz="2400" baseline="30000" dirty="0"/>
              <a:t> </a:t>
            </a:r>
            <a:r>
              <a:rPr lang="en-US" sz="2400" dirty="0"/>
              <a:t>Encourage them to participate, but you may have to be their voice.</a:t>
            </a:r>
          </a:p>
          <a:p>
            <a:endParaRPr lang="en-US" dirty="0"/>
          </a:p>
        </p:txBody>
      </p:sp>
      <p:sp>
        <p:nvSpPr>
          <p:cNvPr id="5" name="TextBox 4">
            <a:extLst>
              <a:ext uri="{FF2B5EF4-FFF2-40B4-BE49-F238E27FC236}">
                <a16:creationId xmlns:a16="http://schemas.microsoft.com/office/drawing/2014/main" id="{B3C0EED4-0F46-6347-9849-6C939CA3DE38}"/>
              </a:ext>
            </a:extLst>
          </p:cNvPr>
          <p:cNvSpPr txBox="1"/>
          <p:nvPr/>
        </p:nvSpPr>
        <p:spPr>
          <a:xfrm>
            <a:off x="712939" y="517018"/>
            <a:ext cx="10642948" cy="1077218"/>
          </a:xfrm>
          <a:prstGeom prst="rect">
            <a:avLst/>
          </a:prstGeom>
          <a:noFill/>
        </p:spPr>
        <p:txBody>
          <a:bodyPr wrap="square" rtlCol="0">
            <a:spAutoFit/>
          </a:bodyPr>
          <a:lstStyle/>
          <a:p>
            <a:pPr algn="ctr"/>
            <a:r>
              <a:rPr lang="en-US" sz="3200" b="1" i="1" dirty="0">
                <a:solidFill>
                  <a:srgbClr val="7A68AE"/>
                </a:solidFill>
              </a:rPr>
              <a:t>Involve the person in identifying other people that </a:t>
            </a:r>
          </a:p>
          <a:p>
            <a:pPr algn="ctr"/>
            <a:r>
              <a:rPr lang="en-US" sz="3200" b="1" i="1" dirty="0">
                <a:solidFill>
                  <a:srgbClr val="7A68AE"/>
                </a:solidFill>
              </a:rPr>
              <a:t>might be able to provide support.</a:t>
            </a:r>
          </a:p>
        </p:txBody>
      </p:sp>
      <p:sp>
        <p:nvSpPr>
          <p:cNvPr id="10" name="Rectangle 9">
            <a:extLst>
              <a:ext uri="{FF2B5EF4-FFF2-40B4-BE49-F238E27FC236}">
                <a16:creationId xmlns:a16="http://schemas.microsoft.com/office/drawing/2014/main" id="{E31BCA9A-B10C-1545-98DD-1D647A8E42BB}"/>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7101657-A1AB-F944-B9B7-C362EC38CE37}"/>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3. KEEP THEM SAFE          </a:t>
            </a:r>
            <a:r>
              <a:rPr lang="en-US" b="1" dirty="0">
                <a:solidFill>
                  <a:srgbClr val="FFFF00"/>
                </a:solidFill>
              </a:rPr>
              <a:t>4. HELP THEM CONNECT          </a:t>
            </a:r>
            <a:r>
              <a:rPr lang="en-US" dirty="0"/>
              <a:t>5. FOLLOW UP </a:t>
            </a:r>
          </a:p>
        </p:txBody>
      </p:sp>
    </p:spTree>
    <p:extLst>
      <p:ext uri="{BB962C8B-B14F-4D97-AF65-F5344CB8AC3E}">
        <p14:creationId xmlns:p14="http://schemas.microsoft.com/office/powerpoint/2010/main" val="1707585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20B0A0-8267-694F-9E92-FB60807F824B}"/>
              </a:ext>
            </a:extLst>
          </p:cNvPr>
          <p:cNvSpPr txBox="1"/>
          <p:nvPr/>
        </p:nvSpPr>
        <p:spPr>
          <a:xfrm>
            <a:off x="1098115" y="1646749"/>
            <a:ext cx="10519775" cy="4524315"/>
          </a:xfrm>
          <a:prstGeom prst="rect">
            <a:avLst/>
          </a:prstGeom>
          <a:noFill/>
        </p:spPr>
        <p:txBody>
          <a:bodyPr wrap="square" rtlCol="0">
            <a:spAutoFit/>
          </a:bodyPr>
          <a:lstStyle/>
          <a:p>
            <a:pPr>
              <a:lnSpc>
                <a:spcPct val="150000"/>
              </a:lnSpc>
            </a:pPr>
            <a:r>
              <a:rPr lang="en-US" sz="2400" dirty="0"/>
              <a:t>Including:</a:t>
            </a:r>
          </a:p>
          <a:p>
            <a:pPr>
              <a:lnSpc>
                <a:spcPct val="150000"/>
              </a:lnSpc>
            </a:pPr>
            <a:r>
              <a:rPr lang="en-US" sz="2400" dirty="0"/>
              <a:t>•  Ways for them to recognize if they are experiencing thoughts of suicide. </a:t>
            </a:r>
          </a:p>
          <a:p>
            <a:pPr>
              <a:lnSpc>
                <a:spcPct val="150000"/>
              </a:lnSpc>
            </a:pPr>
            <a:r>
              <a:rPr lang="en-US" sz="2400" dirty="0"/>
              <a:t>•  What to do in those crisis moments. </a:t>
            </a:r>
          </a:p>
          <a:p>
            <a:pPr>
              <a:lnSpc>
                <a:spcPct val="150000"/>
              </a:lnSpc>
            </a:pPr>
            <a:r>
              <a:rPr lang="en-US" sz="2400" dirty="0"/>
              <a:t>•  A list of individuals to contact when a crisis occurs. </a:t>
            </a:r>
          </a:p>
          <a:p>
            <a:endParaRPr lang="en-US" sz="2400" dirty="0"/>
          </a:p>
          <a:p>
            <a:r>
              <a:rPr lang="en-US" sz="2400" dirty="0"/>
              <a:t>The My3app is a safety planning and crisis intervention app that can help develop and store these supports conveniently on a smartphone.</a:t>
            </a:r>
          </a:p>
          <a:p>
            <a:endParaRPr lang="en-US" sz="2400" dirty="0"/>
          </a:p>
          <a:p>
            <a:r>
              <a:rPr lang="en-US" sz="2400" dirty="0"/>
              <a:t>The Lifeline (800-273-8255) is a valuable resource at all times and especially during the pandemic.</a:t>
            </a:r>
          </a:p>
        </p:txBody>
      </p:sp>
      <p:sp>
        <p:nvSpPr>
          <p:cNvPr id="5" name="TextBox 4">
            <a:extLst>
              <a:ext uri="{FF2B5EF4-FFF2-40B4-BE49-F238E27FC236}">
                <a16:creationId xmlns:a16="http://schemas.microsoft.com/office/drawing/2014/main" id="{B3C0EED4-0F46-6347-9849-6C939CA3DE38}"/>
              </a:ext>
            </a:extLst>
          </p:cNvPr>
          <p:cNvSpPr txBox="1"/>
          <p:nvPr/>
        </p:nvSpPr>
        <p:spPr>
          <a:xfrm>
            <a:off x="638827" y="673508"/>
            <a:ext cx="10642948" cy="646331"/>
          </a:xfrm>
          <a:prstGeom prst="rect">
            <a:avLst/>
          </a:prstGeom>
          <a:noFill/>
        </p:spPr>
        <p:txBody>
          <a:bodyPr wrap="square" rtlCol="0">
            <a:spAutoFit/>
          </a:bodyPr>
          <a:lstStyle/>
          <a:p>
            <a:pPr algn="ctr"/>
            <a:r>
              <a:rPr lang="en-US" sz="3600" b="1" i="1" dirty="0">
                <a:solidFill>
                  <a:srgbClr val="7A68AE"/>
                </a:solidFill>
              </a:rPr>
              <a:t>Work with them to develop a safety plan.</a:t>
            </a:r>
          </a:p>
        </p:txBody>
      </p:sp>
      <p:sp>
        <p:nvSpPr>
          <p:cNvPr id="8" name="Rectangle 7">
            <a:extLst>
              <a:ext uri="{FF2B5EF4-FFF2-40B4-BE49-F238E27FC236}">
                <a16:creationId xmlns:a16="http://schemas.microsoft.com/office/drawing/2014/main" id="{A33E7BDC-9CA6-B846-BC30-7FD0EFCDBF9F}"/>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A0FEBC9-B8E0-0B41-AFB5-7078DA941C65}"/>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3. KEEP THEM SAFE          </a:t>
            </a:r>
            <a:r>
              <a:rPr lang="en-US" b="1" dirty="0">
                <a:solidFill>
                  <a:srgbClr val="FFFF00"/>
                </a:solidFill>
              </a:rPr>
              <a:t>4. HELP THEM CONNECT          </a:t>
            </a:r>
            <a:r>
              <a:rPr lang="en-US" dirty="0"/>
              <a:t>5. FOLLOW UP </a:t>
            </a:r>
          </a:p>
        </p:txBody>
      </p:sp>
    </p:spTree>
    <p:extLst>
      <p:ext uri="{BB962C8B-B14F-4D97-AF65-F5344CB8AC3E}">
        <p14:creationId xmlns:p14="http://schemas.microsoft.com/office/powerpoint/2010/main" val="274875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7989"/>
            <a:ext cx="9144000" cy="2387600"/>
          </a:xfrm>
        </p:spPr>
        <p:txBody>
          <a:bodyPr>
            <a:normAutofit/>
          </a:bodyPr>
          <a:lstStyle/>
          <a:p>
            <a:r>
              <a:rPr lang="en-US" b="1" dirty="0">
                <a:solidFill>
                  <a:srgbClr val="7A68AE"/>
                </a:solidFill>
                <a:latin typeface="+mn-lt"/>
              </a:rPr>
              <a:t>#BeThe1To</a:t>
            </a:r>
            <a:br>
              <a:rPr lang="en-US" b="1" dirty="0">
                <a:solidFill>
                  <a:srgbClr val="7A68AE"/>
                </a:solidFill>
                <a:latin typeface="+mn-lt"/>
              </a:rPr>
            </a:br>
            <a:r>
              <a:rPr lang="en-US" b="1" dirty="0">
                <a:solidFill>
                  <a:srgbClr val="7A68AE"/>
                </a:solidFill>
                <a:latin typeface="+mn-lt"/>
              </a:rPr>
              <a:t>help save a life</a:t>
            </a:r>
            <a:endParaRPr lang="en-US" dirty="0"/>
          </a:p>
        </p:txBody>
      </p:sp>
      <p:sp>
        <p:nvSpPr>
          <p:cNvPr id="3" name="Rectangle 2">
            <a:extLst>
              <a:ext uri="{FF2B5EF4-FFF2-40B4-BE49-F238E27FC236}">
                <a16:creationId xmlns:a16="http://schemas.microsoft.com/office/drawing/2014/main" id="{2C2D7E0C-3258-B047-8059-CCF99C8580EE}"/>
              </a:ext>
            </a:extLst>
          </p:cNvPr>
          <p:cNvSpPr/>
          <p:nvPr/>
        </p:nvSpPr>
        <p:spPr>
          <a:xfrm>
            <a:off x="1153885" y="2016977"/>
            <a:ext cx="9884229" cy="707886"/>
          </a:xfrm>
          <a:prstGeom prst="rect">
            <a:avLst/>
          </a:prstGeom>
        </p:spPr>
        <p:txBody>
          <a:bodyPr wrap="square">
            <a:spAutoFit/>
          </a:bodyPr>
          <a:lstStyle/>
          <a:p>
            <a:pPr algn="ctr"/>
            <a:r>
              <a:rPr lang="en-US" sz="2000" b="1" i="1" dirty="0">
                <a:solidFill>
                  <a:srgbClr val="7A68AE"/>
                </a:solidFill>
                <a:effectLst/>
              </a:rPr>
              <a:t>The five action steps for communicating with someone who may be suicidal </a:t>
            </a:r>
            <a:br>
              <a:rPr lang="en-US" sz="2000" b="1" i="1" dirty="0">
                <a:solidFill>
                  <a:srgbClr val="7A68AE"/>
                </a:solidFill>
                <a:effectLst/>
              </a:rPr>
            </a:br>
            <a:r>
              <a:rPr lang="en-US" sz="2000" b="1" i="1" dirty="0">
                <a:solidFill>
                  <a:srgbClr val="7A68AE"/>
                </a:solidFill>
                <a:effectLst/>
              </a:rPr>
              <a:t>are supported by evidence in the field of suicide prevention. </a:t>
            </a:r>
            <a:endParaRPr lang="en-US" sz="2000" dirty="0">
              <a:solidFill>
                <a:srgbClr val="7A68AE"/>
              </a:solidFill>
              <a:effectLst/>
            </a:endParaRPr>
          </a:p>
        </p:txBody>
      </p:sp>
      <p:sp>
        <p:nvSpPr>
          <p:cNvPr id="6" name="TextBox 5">
            <a:extLst>
              <a:ext uri="{FF2B5EF4-FFF2-40B4-BE49-F238E27FC236}">
                <a16:creationId xmlns:a16="http://schemas.microsoft.com/office/drawing/2014/main" id="{064984F3-AB10-EF49-B0C0-C6DEB16D385C}"/>
              </a:ext>
            </a:extLst>
          </p:cNvPr>
          <p:cNvSpPr txBox="1"/>
          <p:nvPr/>
        </p:nvSpPr>
        <p:spPr>
          <a:xfrm>
            <a:off x="4313128" y="2812229"/>
            <a:ext cx="4642981" cy="3709349"/>
          </a:xfrm>
          <a:prstGeom prst="rect">
            <a:avLst/>
          </a:prstGeom>
          <a:noFill/>
        </p:spPr>
        <p:txBody>
          <a:bodyPr wrap="square" rtlCol="0">
            <a:spAutoFit/>
          </a:bodyPr>
          <a:lstStyle/>
          <a:p>
            <a:pPr>
              <a:lnSpc>
                <a:spcPct val="150000"/>
              </a:lnSpc>
            </a:pPr>
            <a:r>
              <a:rPr lang="en-US" sz="3200" b="1" dirty="0"/>
              <a:t>1. ASK     </a:t>
            </a:r>
          </a:p>
          <a:p>
            <a:pPr>
              <a:lnSpc>
                <a:spcPct val="150000"/>
              </a:lnSpc>
            </a:pPr>
            <a:r>
              <a:rPr lang="en-US" sz="3200" b="1" dirty="0"/>
              <a:t>2. BE THERE</a:t>
            </a:r>
          </a:p>
          <a:p>
            <a:pPr>
              <a:lnSpc>
                <a:spcPct val="150000"/>
              </a:lnSpc>
            </a:pPr>
            <a:r>
              <a:rPr lang="en-US" sz="3200" b="1" dirty="0"/>
              <a:t>3. KEEP THEM SAFE </a:t>
            </a:r>
          </a:p>
          <a:p>
            <a:pPr>
              <a:lnSpc>
                <a:spcPct val="150000"/>
              </a:lnSpc>
            </a:pPr>
            <a:r>
              <a:rPr lang="en-US" sz="3200" b="1" dirty="0"/>
              <a:t>4. HELP THEM CONNECT    </a:t>
            </a:r>
          </a:p>
          <a:p>
            <a:pPr>
              <a:lnSpc>
                <a:spcPct val="150000"/>
              </a:lnSpc>
            </a:pPr>
            <a:r>
              <a:rPr lang="en-US" sz="3200" b="1" dirty="0"/>
              <a:t>5. FOLLOW UP </a:t>
            </a:r>
          </a:p>
        </p:txBody>
      </p:sp>
    </p:spTree>
    <p:extLst>
      <p:ext uri="{BB962C8B-B14F-4D97-AF65-F5344CB8AC3E}">
        <p14:creationId xmlns:p14="http://schemas.microsoft.com/office/powerpoint/2010/main" val="3880416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2677"/>
            <a:ext cx="9144000" cy="1015663"/>
          </a:xfrm>
        </p:spPr>
        <p:txBody>
          <a:bodyPr>
            <a:normAutofit/>
          </a:bodyPr>
          <a:lstStyle/>
          <a:p>
            <a:r>
              <a:rPr lang="en-US" b="1" dirty="0">
                <a:solidFill>
                  <a:srgbClr val="7A68AE"/>
                </a:solidFill>
                <a:latin typeface="+mn-lt"/>
              </a:rPr>
              <a:t>5.   FOLLOW UP</a:t>
            </a:r>
            <a:endParaRPr lang="en-US" dirty="0"/>
          </a:p>
        </p:txBody>
      </p:sp>
      <p:sp>
        <p:nvSpPr>
          <p:cNvPr id="4" name="TextBox 3">
            <a:extLst>
              <a:ext uri="{FF2B5EF4-FFF2-40B4-BE49-F238E27FC236}">
                <a16:creationId xmlns:a16="http://schemas.microsoft.com/office/drawing/2014/main" id="{E8EF3808-1ACA-B54F-8818-EC5CB808623F}"/>
              </a:ext>
            </a:extLst>
          </p:cNvPr>
          <p:cNvSpPr txBox="1"/>
          <p:nvPr/>
        </p:nvSpPr>
        <p:spPr>
          <a:xfrm>
            <a:off x="762000" y="1736847"/>
            <a:ext cx="10668000" cy="584775"/>
          </a:xfrm>
          <a:prstGeom prst="rect">
            <a:avLst/>
          </a:prstGeom>
          <a:noFill/>
        </p:spPr>
        <p:txBody>
          <a:bodyPr wrap="square" rtlCol="0">
            <a:spAutoFit/>
          </a:bodyPr>
          <a:lstStyle/>
          <a:p>
            <a:pPr algn="ctr"/>
            <a:r>
              <a:rPr lang="en-US" sz="3200" b="1" dirty="0"/>
              <a:t>Make sure to check in to see how they are doing.</a:t>
            </a:r>
            <a:endParaRPr lang="en-US" sz="3200" dirty="0"/>
          </a:p>
        </p:txBody>
      </p:sp>
      <p:sp>
        <p:nvSpPr>
          <p:cNvPr id="3" name="TextBox 2">
            <a:extLst>
              <a:ext uri="{FF2B5EF4-FFF2-40B4-BE49-F238E27FC236}">
                <a16:creationId xmlns:a16="http://schemas.microsoft.com/office/drawing/2014/main" id="{4020B0A0-8267-694F-9E92-FB60807F824B}"/>
              </a:ext>
            </a:extLst>
          </p:cNvPr>
          <p:cNvSpPr txBox="1"/>
          <p:nvPr/>
        </p:nvSpPr>
        <p:spPr>
          <a:xfrm>
            <a:off x="851770" y="2590129"/>
            <a:ext cx="10578230" cy="3323987"/>
          </a:xfrm>
          <a:prstGeom prst="rect">
            <a:avLst/>
          </a:prstGeom>
          <a:noFill/>
        </p:spPr>
        <p:txBody>
          <a:bodyPr wrap="square" rtlCol="0">
            <a:spAutoFit/>
          </a:bodyPr>
          <a:lstStyle/>
          <a:p>
            <a:r>
              <a:rPr lang="en-US" sz="2400" dirty="0"/>
              <a:t>This will increase their feelings of connectedness and remind them people are there to help. If you said you would follow-up on anything this is the time to share information.</a:t>
            </a:r>
          </a:p>
          <a:p>
            <a:endParaRPr lang="en-US" sz="1200" dirty="0"/>
          </a:p>
          <a:p>
            <a:r>
              <a:rPr lang="en-US" sz="2400" b="1" dirty="0"/>
              <a:t>Leave a message, send a text, or give them a call.</a:t>
            </a:r>
          </a:p>
          <a:p>
            <a:endParaRPr lang="en-US" sz="1200" dirty="0"/>
          </a:p>
          <a:p>
            <a:r>
              <a:rPr lang="en-US" sz="2400" dirty="0"/>
              <a:t>There is evidence that even a simple form of reaching out may contribute to a reduction in the number of repeat attempts at self harm. Supportive, ongoing contact</a:t>
            </a:r>
            <a:r>
              <a:rPr lang="en-US" sz="2400" i="1" dirty="0"/>
              <a:t> </a:t>
            </a:r>
            <a:r>
              <a:rPr lang="en-US" sz="2400" dirty="0"/>
              <a:t>is an important part of suicide prevention.  </a:t>
            </a:r>
          </a:p>
          <a:p>
            <a:endParaRPr lang="en-US" dirty="0"/>
          </a:p>
        </p:txBody>
      </p:sp>
      <p:sp>
        <p:nvSpPr>
          <p:cNvPr id="5" name="Rectangle 4">
            <a:extLst>
              <a:ext uri="{FF2B5EF4-FFF2-40B4-BE49-F238E27FC236}">
                <a16:creationId xmlns:a16="http://schemas.microsoft.com/office/drawing/2014/main" id="{E4BA78B2-4C0C-FB4E-9A67-E83A980D6FE5}"/>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4BC9D0-3CE5-F046-B1F6-1A9DCC509B92}"/>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3. KEEP THEM SAFE          4. HELP THEM CONNECT          </a:t>
            </a:r>
            <a:r>
              <a:rPr lang="en-US" b="1" dirty="0">
                <a:solidFill>
                  <a:srgbClr val="FFFF00"/>
                </a:solidFill>
              </a:rPr>
              <a:t>5. FOLLOW UP </a:t>
            </a:r>
          </a:p>
        </p:txBody>
      </p:sp>
    </p:spTree>
    <p:extLst>
      <p:ext uri="{BB962C8B-B14F-4D97-AF65-F5344CB8AC3E}">
        <p14:creationId xmlns:p14="http://schemas.microsoft.com/office/powerpoint/2010/main" val="871612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762000" y="818442"/>
            <a:ext cx="10668000" cy="646331"/>
          </a:xfrm>
          <a:prstGeom prst="rect">
            <a:avLst/>
          </a:prstGeom>
          <a:noFill/>
        </p:spPr>
        <p:txBody>
          <a:bodyPr wrap="square" rtlCol="0">
            <a:spAutoFit/>
          </a:bodyPr>
          <a:lstStyle/>
          <a:p>
            <a:pPr algn="ctr"/>
            <a:r>
              <a:rPr lang="en-US" sz="3600" b="1" i="1" dirty="0">
                <a:solidFill>
                  <a:srgbClr val="7A68AE"/>
                </a:solidFill>
              </a:rPr>
              <a:t>Frequency is more important than content</a:t>
            </a:r>
            <a:r>
              <a:rPr lang="en-US" sz="2800" b="1" i="1" dirty="0">
                <a:solidFill>
                  <a:srgbClr val="7A68AE"/>
                </a:solidFill>
              </a:rPr>
              <a:t>.</a:t>
            </a:r>
            <a:endParaRPr lang="en-US" sz="2800" i="1" dirty="0">
              <a:solidFill>
                <a:srgbClr val="7A68AE"/>
              </a:solidFill>
            </a:endParaRPr>
          </a:p>
        </p:txBody>
      </p:sp>
      <p:sp>
        <p:nvSpPr>
          <p:cNvPr id="3" name="TextBox 2">
            <a:extLst>
              <a:ext uri="{FF2B5EF4-FFF2-40B4-BE49-F238E27FC236}">
                <a16:creationId xmlns:a16="http://schemas.microsoft.com/office/drawing/2014/main" id="{4020B0A0-8267-694F-9E92-FB60807F824B}"/>
              </a:ext>
            </a:extLst>
          </p:cNvPr>
          <p:cNvSpPr txBox="1"/>
          <p:nvPr/>
        </p:nvSpPr>
        <p:spPr>
          <a:xfrm>
            <a:off x="851770" y="1675730"/>
            <a:ext cx="10578230" cy="3323987"/>
          </a:xfrm>
          <a:prstGeom prst="rect">
            <a:avLst/>
          </a:prstGeom>
          <a:noFill/>
        </p:spPr>
        <p:txBody>
          <a:bodyPr wrap="square" rtlCol="0">
            <a:spAutoFit/>
          </a:bodyPr>
          <a:lstStyle/>
          <a:p>
            <a:r>
              <a:rPr lang="en-US" sz="2400" dirty="0"/>
              <a:t>A quick check-in on a regular basis may be just as effective as lengthier contact. The central goal is to make the individual feel connected. </a:t>
            </a:r>
          </a:p>
          <a:p>
            <a:endParaRPr lang="en-US" sz="2400" dirty="0"/>
          </a:p>
          <a:p>
            <a:r>
              <a:rPr lang="en-US" sz="2400" dirty="0"/>
              <a:t>Numerous studies demonstrate the effectiveness of specific suicide prevention follow-up; peer groups, on-line support groups and similar resources. </a:t>
            </a:r>
          </a:p>
          <a:p>
            <a:endParaRPr lang="en-US" sz="2400" dirty="0"/>
          </a:p>
          <a:p>
            <a:r>
              <a:rPr lang="en-US" sz="2400" dirty="0"/>
              <a:t>You can be an important ally by encouraging and facilitating on-going participation – even accompanying the person when appropriate.</a:t>
            </a:r>
          </a:p>
          <a:p>
            <a:endParaRPr lang="en-US" dirty="0"/>
          </a:p>
        </p:txBody>
      </p:sp>
      <p:sp>
        <p:nvSpPr>
          <p:cNvPr id="7" name="Rectangle 6">
            <a:extLst>
              <a:ext uri="{FF2B5EF4-FFF2-40B4-BE49-F238E27FC236}">
                <a16:creationId xmlns:a16="http://schemas.microsoft.com/office/drawing/2014/main" id="{49E31CE0-065E-A444-9765-71915F3D146F}"/>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FD14A89-F6E3-C741-B6EE-A6D441A80AA3}"/>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3. KEEP THEM SAFE          4. HELP THEM CONNECT          </a:t>
            </a:r>
            <a:r>
              <a:rPr lang="en-US" b="1" dirty="0">
                <a:solidFill>
                  <a:srgbClr val="FFFF00"/>
                </a:solidFill>
              </a:rPr>
              <a:t>5. FOLLOW UP </a:t>
            </a:r>
          </a:p>
        </p:txBody>
      </p:sp>
    </p:spTree>
    <p:extLst>
      <p:ext uri="{BB962C8B-B14F-4D97-AF65-F5344CB8AC3E}">
        <p14:creationId xmlns:p14="http://schemas.microsoft.com/office/powerpoint/2010/main" val="381923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762000" y="893598"/>
            <a:ext cx="10668000" cy="707886"/>
          </a:xfrm>
          <a:prstGeom prst="rect">
            <a:avLst/>
          </a:prstGeom>
          <a:noFill/>
        </p:spPr>
        <p:txBody>
          <a:bodyPr wrap="square" rtlCol="0">
            <a:spAutoFit/>
          </a:bodyPr>
          <a:lstStyle/>
          <a:p>
            <a:pPr algn="ctr"/>
            <a:r>
              <a:rPr lang="en-US" sz="4000" b="1" i="1" dirty="0">
                <a:solidFill>
                  <a:srgbClr val="7A68AE"/>
                </a:solidFill>
              </a:rPr>
              <a:t>Take care of yourself</a:t>
            </a:r>
            <a:r>
              <a:rPr lang="en-US" sz="2800" b="1" i="1" dirty="0">
                <a:solidFill>
                  <a:srgbClr val="7A68AE"/>
                </a:solidFill>
              </a:rPr>
              <a:t>.</a:t>
            </a:r>
            <a:endParaRPr lang="en-US" sz="2800" i="1" dirty="0">
              <a:solidFill>
                <a:srgbClr val="7A68AE"/>
              </a:solidFill>
            </a:endParaRPr>
          </a:p>
        </p:txBody>
      </p:sp>
      <p:sp>
        <p:nvSpPr>
          <p:cNvPr id="3" name="TextBox 2">
            <a:extLst>
              <a:ext uri="{FF2B5EF4-FFF2-40B4-BE49-F238E27FC236}">
                <a16:creationId xmlns:a16="http://schemas.microsoft.com/office/drawing/2014/main" id="{4020B0A0-8267-694F-9E92-FB60807F824B}"/>
              </a:ext>
            </a:extLst>
          </p:cNvPr>
          <p:cNvSpPr txBox="1"/>
          <p:nvPr/>
        </p:nvSpPr>
        <p:spPr>
          <a:xfrm>
            <a:off x="1171084" y="1766360"/>
            <a:ext cx="10578230" cy="3323987"/>
          </a:xfrm>
          <a:prstGeom prst="rect">
            <a:avLst/>
          </a:prstGeom>
          <a:noFill/>
        </p:spPr>
        <p:txBody>
          <a:bodyPr wrap="square" rtlCol="0">
            <a:spAutoFit/>
          </a:bodyPr>
          <a:lstStyle/>
          <a:p>
            <a:endParaRPr lang="en-US" sz="2400" dirty="0"/>
          </a:p>
          <a:p>
            <a:r>
              <a:rPr lang="en-US" sz="2400" dirty="0"/>
              <a:t>If you have been instrumental in saving a life or being a support during a crisis, you deserve and will benefit from self-care. Have compassion for yourself. Identify your own supports. </a:t>
            </a:r>
            <a:endParaRPr lang="en-US" sz="2400" strike="sngStrike" dirty="0"/>
          </a:p>
          <a:p>
            <a:endParaRPr lang="en-US" sz="2400" dirty="0"/>
          </a:p>
          <a:p>
            <a:r>
              <a:rPr lang="en-US" sz="2400" dirty="0"/>
              <a:t>Most of the hotlines, prevention sites, peer groups, and in-person counseling sites are also available to help caregivers process what can be a traumatic experience – regardless of the outcome. </a:t>
            </a:r>
          </a:p>
          <a:p>
            <a:endParaRPr lang="en-US" dirty="0"/>
          </a:p>
        </p:txBody>
      </p:sp>
      <p:sp>
        <p:nvSpPr>
          <p:cNvPr id="7" name="Rectangle 6">
            <a:extLst>
              <a:ext uri="{FF2B5EF4-FFF2-40B4-BE49-F238E27FC236}">
                <a16:creationId xmlns:a16="http://schemas.microsoft.com/office/drawing/2014/main" id="{94C67BFB-1152-E046-A830-6F06D62ED6C3}"/>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1D1050B-F160-E841-B339-297C294AF1B6}"/>
              </a:ext>
            </a:extLst>
          </p:cNvPr>
          <p:cNvSpPr txBox="1"/>
          <p:nvPr/>
        </p:nvSpPr>
        <p:spPr>
          <a:xfrm>
            <a:off x="3703" y="6441600"/>
            <a:ext cx="12192000" cy="369332"/>
          </a:xfrm>
          <a:prstGeom prst="rect">
            <a:avLst/>
          </a:prstGeom>
          <a:noFill/>
        </p:spPr>
        <p:txBody>
          <a:bodyPr wrap="square" rtlCol="0">
            <a:spAutoFit/>
          </a:bodyPr>
          <a:lstStyle/>
          <a:p>
            <a:pPr algn="ctr"/>
            <a:r>
              <a:rPr lang="en-US" dirty="0"/>
              <a:t>1. ASK          2. BE THERE          3. KEEP THEM SAFE          4. HELP THEM CONNECT          </a:t>
            </a:r>
            <a:r>
              <a:rPr lang="en-US" b="1" dirty="0">
                <a:solidFill>
                  <a:srgbClr val="FFFF00"/>
                </a:solidFill>
              </a:rPr>
              <a:t>5. FOLLOW UP </a:t>
            </a:r>
          </a:p>
        </p:txBody>
      </p:sp>
    </p:spTree>
    <p:extLst>
      <p:ext uri="{BB962C8B-B14F-4D97-AF65-F5344CB8AC3E}">
        <p14:creationId xmlns:p14="http://schemas.microsoft.com/office/powerpoint/2010/main" val="185767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2677"/>
            <a:ext cx="9144000" cy="1015663"/>
          </a:xfrm>
        </p:spPr>
        <p:txBody>
          <a:bodyPr>
            <a:normAutofit/>
          </a:bodyPr>
          <a:lstStyle/>
          <a:p>
            <a:r>
              <a:rPr lang="en-US" b="1" dirty="0">
                <a:solidFill>
                  <a:srgbClr val="7A68AE"/>
                </a:solidFill>
                <a:latin typeface="+mn-lt"/>
              </a:rPr>
              <a:t>1.   ASK</a:t>
            </a:r>
            <a:endParaRPr lang="en-US" dirty="0"/>
          </a:p>
        </p:txBody>
      </p:sp>
      <p:sp>
        <p:nvSpPr>
          <p:cNvPr id="4" name="TextBox 3">
            <a:extLst>
              <a:ext uri="{FF2B5EF4-FFF2-40B4-BE49-F238E27FC236}">
                <a16:creationId xmlns:a16="http://schemas.microsoft.com/office/drawing/2014/main" id="{E8EF3808-1ACA-B54F-8818-EC5CB808623F}"/>
              </a:ext>
            </a:extLst>
          </p:cNvPr>
          <p:cNvSpPr txBox="1"/>
          <p:nvPr/>
        </p:nvSpPr>
        <p:spPr>
          <a:xfrm>
            <a:off x="762000" y="2136338"/>
            <a:ext cx="10668000" cy="3108543"/>
          </a:xfrm>
          <a:prstGeom prst="rect">
            <a:avLst/>
          </a:prstGeom>
          <a:noFill/>
        </p:spPr>
        <p:txBody>
          <a:bodyPr wrap="square" rtlCol="0">
            <a:spAutoFit/>
          </a:bodyPr>
          <a:lstStyle/>
          <a:p>
            <a:pPr algn="ctr"/>
            <a:r>
              <a:rPr lang="en-US" sz="4400" b="1" dirty="0"/>
              <a:t>Asking WILL NOT encourage suicide.</a:t>
            </a:r>
            <a:br>
              <a:rPr lang="en-US" sz="4400" b="1" dirty="0"/>
            </a:br>
            <a:endParaRPr lang="en-US" sz="4400" dirty="0"/>
          </a:p>
          <a:p>
            <a:pPr algn="ctr">
              <a:lnSpc>
                <a:spcPct val="150000"/>
              </a:lnSpc>
            </a:pPr>
            <a:r>
              <a:rPr lang="en-US" sz="3600" i="1" dirty="0"/>
              <a:t>There are no magic words to say. </a:t>
            </a:r>
          </a:p>
          <a:p>
            <a:pPr algn="ctr">
              <a:lnSpc>
                <a:spcPct val="150000"/>
              </a:lnSpc>
            </a:pPr>
            <a:r>
              <a:rPr lang="en-US" sz="3600" i="1" dirty="0"/>
              <a:t>Use words that feel honest and accurate.</a:t>
            </a:r>
            <a:endParaRPr lang="en-US" dirty="0"/>
          </a:p>
        </p:txBody>
      </p:sp>
      <p:sp>
        <p:nvSpPr>
          <p:cNvPr id="6" name="Rectangle 5">
            <a:extLst>
              <a:ext uri="{FF2B5EF4-FFF2-40B4-BE49-F238E27FC236}">
                <a16:creationId xmlns:a16="http://schemas.microsoft.com/office/drawing/2014/main" id="{AB4A935D-A94F-E648-B906-91EEC91C3789}"/>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FF8592E-21DD-A747-AC92-F5B719A7B33C}"/>
              </a:ext>
            </a:extLst>
          </p:cNvPr>
          <p:cNvSpPr txBox="1"/>
          <p:nvPr/>
        </p:nvSpPr>
        <p:spPr>
          <a:xfrm>
            <a:off x="3703" y="6441600"/>
            <a:ext cx="12192000" cy="369332"/>
          </a:xfrm>
          <a:prstGeom prst="rect">
            <a:avLst/>
          </a:prstGeom>
          <a:noFill/>
        </p:spPr>
        <p:txBody>
          <a:bodyPr wrap="square" rtlCol="0">
            <a:spAutoFit/>
          </a:bodyPr>
          <a:lstStyle/>
          <a:p>
            <a:pPr algn="ctr"/>
            <a:r>
              <a:rPr lang="en-US" b="1" dirty="0">
                <a:solidFill>
                  <a:srgbClr val="FFFF00"/>
                </a:solidFill>
              </a:rPr>
              <a:t>1. ASK</a:t>
            </a:r>
            <a:r>
              <a:rPr lang="en-US" b="1" dirty="0">
                <a:solidFill>
                  <a:schemeClr val="bg1"/>
                </a:solidFill>
              </a:rPr>
              <a:t>          </a:t>
            </a:r>
            <a:r>
              <a:rPr lang="en-US" dirty="0"/>
              <a:t>2. BE THERE          3. KEEP THEM SAFE          4. HELP THEM CONNECT          5. FOLLOW UP </a:t>
            </a:r>
          </a:p>
        </p:txBody>
      </p:sp>
    </p:spTree>
    <p:extLst>
      <p:ext uri="{BB962C8B-B14F-4D97-AF65-F5344CB8AC3E}">
        <p14:creationId xmlns:p14="http://schemas.microsoft.com/office/powerpoint/2010/main" val="945009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1753941" y="2594725"/>
            <a:ext cx="9744952" cy="2341538"/>
          </a:xfrm>
          <a:prstGeom prst="rect">
            <a:avLst/>
          </a:prstGeom>
          <a:noFill/>
        </p:spPr>
        <p:txBody>
          <a:bodyPr wrap="square" rtlCol="0">
            <a:spAutoFit/>
          </a:bodyPr>
          <a:lstStyle/>
          <a:p>
            <a:pPr>
              <a:lnSpc>
                <a:spcPct val="150000"/>
              </a:lnSpc>
            </a:pPr>
            <a:r>
              <a:rPr lang="en-US" sz="2800" dirty="0"/>
              <a:t>“You seem sad. Are you thinking about hurting yourself?”</a:t>
            </a:r>
          </a:p>
          <a:p>
            <a:pPr>
              <a:lnSpc>
                <a:spcPct val="200000"/>
              </a:lnSpc>
            </a:pPr>
            <a:r>
              <a:rPr lang="en-US" sz="2800" dirty="0"/>
              <a:t>“You seem to be troubled. Are you thinking about suicide?”</a:t>
            </a:r>
          </a:p>
          <a:p>
            <a:pPr>
              <a:lnSpc>
                <a:spcPct val="200000"/>
              </a:lnSpc>
            </a:pPr>
            <a:r>
              <a:rPr lang="en-US" sz="2800" dirty="0"/>
              <a:t>“You seem distressed. Are you thinking about ending your life?”</a:t>
            </a:r>
          </a:p>
        </p:txBody>
      </p:sp>
      <p:sp>
        <p:nvSpPr>
          <p:cNvPr id="5" name="TextBox 4">
            <a:extLst>
              <a:ext uri="{FF2B5EF4-FFF2-40B4-BE49-F238E27FC236}">
                <a16:creationId xmlns:a16="http://schemas.microsoft.com/office/drawing/2014/main" id="{7EA542BB-C9B9-1F41-9F2D-F52DB69F382F}"/>
              </a:ext>
            </a:extLst>
          </p:cNvPr>
          <p:cNvSpPr txBox="1"/>
          <p:nvPr/>
        </p:nvSpPr>
        <p:spPr>
          <a:xfrm>
            <a:off x="1039660" y="1458275"/>
            <a:ext cx="10459233" cy="920252"/>
          </a:xfrm>
          <a:prstGeom prst="rect">
            <a:avLst/>
          </a:prstGeom>
          <a:noFill/>
        </p:spPr>
        <p:txBody>
          <a:bodyPr wrap="square" rtlCol="0">
            <a:spAutoFit/>
          </a:bodyPr>
          <a:lstStyle/>
          <a:p>
            <a:pPr algn="ctr">
              <a:lnSpc>
                <a:spcPct val="150000"/>
              </a:lnSpc>
            </a:pPr>
            <a:r>
              <a:rPr lang="en-US" sz="4000" b="1" i="1" dirty="0">
                <a:solidFill>
                  <a:srgbClr val="7A68AE"/>
                </a:solidFill>
              </a:rPr>
              <a:t>Trust your observations.</a:t>
            </a:r>
            <a:endParaRPr lang="en-US" sz="4000" b="1" dirty="0">
              <a:solidFill>
                <a:srgbClr val="7A68AE"/>
              </a:solidFill>
            </a:endParaRPr>
          </a:p>
        </p:txBody>
      </p:sp>
      <p:sp>
        <p:nvSpPr>
          <p:cNvPr id="6" name="Rectangle 5">
            <a:extLst>
              <a:ext uri="{FF2B5EF4-FFF2-40B4-BE49-F238E27FC236}">
                <a16:creationId xmlns:a16="http://schemas.microsoft.com/office/drawing/2014/main" id="{F7E527A2-0153-814A-A627-C6B55604FB10}"/>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870C337-0B71-814A-9B5E-FF7B3106DD47}"/>
              </a:ext>
            </a:extLst>
          </p:cNvPr>
          <p:cNvSpPr txBox="1"/>
          <p:nvPr/>
        </p:nvSpPr>
        <p:spPr>
          <a:xfrm>
            <a:off x="3703" y="6441600"/>
            <a:ext cx="12192000" cy="369332"/>
          </a:xfrm>
          <a:prstGeom prst="rect">
            <a:avLst/>
          </a:prstGeom>
          <a:noFill/>
        </p:spPr>
        <p:txBody>
          <a:bodyPr wrap="square" rtlCol="0">
            <a:spAutoFit/>
          </a:bodyPr>
          <a:lstStyle/>
          <a:p>
            <a:pPr algn="ctr"/>
            <a:r>
              <a:rPr lang="en-US" b="1" dirty="0">
                <a:solidFill>
                  <a:srgbClr val="FFFF00"/>
                </a:solidFill>
              </a:rPr>
              <a:t>1. ASK</a:t>
            </a:r>
            <a:r>
              <a:rPr lang="en-US" b="1" dirty="0">
                <a:solidFill>
                  <a:schemeClr val="bg1"/>
                </a:solidFill>
              </a:rPr>
              <a:t>          </a:t>
            </a:r>
            <a:r>
              <a:rPr lang="en-US" dirty="0"/>
              <a:t>2. BE THERE          3. KEEP THEM SAFE          4. HELP THEM CONNECT          5. FOLLOW UP </a:t>
            </a:r>
          </a:p>
        </p:txBody>
      </p:sp>
    </p:spTree>
    <p:extLst>
      <p:ext uri="{BB962C8B-B14F-4D97-AF65-F5344CB8AC3E}">
        <p14:creationId xmlns:p14="http://schemas.microsoft.com/office/powerpoint/2010/main" val="72638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2501966" y="2150001"/>
            <a:ext cx="7944446" cy="3257174"/>
          </a:xfrm>
          <a:prstGeom prst="rect">
            <a:avLst/>
          </a:prstGeom>
          <a:noFill/>
        </p:spPr>
        <p:txBody>
          <a:bodyPr wrap="square" rtlCol="0">
            <a:spAutoFit/>
          </a:bodyPr>
          <a:lstStyle/>
          <a:p>
            <a:pPr>
              <a:lnSpc>
                <a:spcPct val="150000"/>
              </a:lnSpc>
            </a:pPr>
            <a:r>
              <a:rPr lang="en-US" sz="2800" dirty="0"/>
              <a:t>“What are you feeling?”</a:t>
            </a:r>
          </a:p>
          <a:p>
            <a:pPr>
              <a:lnSpc>
                <a:spcPct val="150000"/>
              </a:lnSpc>
            </a:pPr>
            <a:r>
              <a:rPr lang="en-US" sz="2800" dirty="0"/>
              <a:t>“What upsets you the most?” </a:t>
            </a:r>
          </a:p>
          <a:p>
            <a:pPr>
              <a:lnSpc>
                <a:spcPct val="150000"/>
              </a:lnSpc>
            </a:pPr>
            <a:r>
              <a:rPr lang="en-US" sz="2800" dirty="0"/>
              <a:t>“What's been happening in your life?” </a:t>
            </a:r>
          </a:p>
          <a:p>
            <a:pPr>
              <a:lnSpc>
                <a:spcPct val="150000"/>
              </a:lnSpc>
            </a:pPr>
            <a:r>
              <a:rPr lang="en-US" sz="2800" dirty="0"/>
              <a:t>“Why do you think you're feeling like this?”</a:t>
            </a:r>
          </a:p>
          <a:p>
            <a:pPr>
              <a:lnSpc>
                <a:spcPct val="150000"/>
              </a:lnSpc>
            </a:pPr>
            <a:r>
              <a:rPr lang="en-US" sz="2800" dirty="0"/>
              <a:t>“What would you like to be different about your life?” </a:t>
            </a:r>
          </a:p>
        </p:txBody>
      </p:sp>
      <p:sp>
        <p:nvSpPr>
          <p:cNvPr id="5" name="TextBox 4">
            <a:extLst>
              <a:ext uri="{FF2B5EF4-FFF2-40B4-BE49-F238E27FC236}">
                <a16:creationId xmlns:a16="http://schemas.microsoft.com/office/drawing/2014/main" id="{CAF95033-B571-D042-A213-76E71B5F1023}"/>
              </a:ext>
            </a:extLst>
          </p:cNvPr>
          <p:cNvSpPr txBox="1"/>
          <p:nvPr/>
        </p:nvSpPr>
        <p:spPr>
          <a:xfrm>
            <a:off x="603337" y="1055958"/>
            <a:ext cx="10985325" cy="1015663"/>
          </a:xfrm>
          <a:prstGeom prst="rect">
            <a:avLst/>
          </a:prstGeom>
          <a:noFill/>
        </p:spPr>
        <p:txBody>
          <a:bodyPr wrap="square" rtlCol="0">
            <a:spAutoFit/>
          </a:bodyPr>
          <a:lstStyle/>
          <a:p>
            <a:pPr algn="ctr"/>
            <a:r>
              <a:rPr lang="en-US" sz="3200" b="1" i="1" dirty="0">
                <a:solidFill>
                  <a:srgbClr val="7A68AE"/>
                </a:solidFill>
              </a:rPr>
              <a:t>Ask open-ended questions rather than yes/no questions.</a:t>
            </a:r>
          </a:p>
          <a:p>
            <a:endParaRPr lang="en-US" sz="2800" dirty="0"/>
          </a:p>
        </p:txBody>
      </p:sp>
      <p:sp>
        <p:nvSpPr>
          <p:cNvPr id="8" name="Rectangle 7">
            <a:extLst>
              <a:ext uri="{FF2B5EF4-FFF2-40B4-BE49-F238E27FC236}">
                <a16:creationId xmlns:a16="http://schemas.microsoft.com/office/drawing/2014/main" id="{1BF4CBC3-4E68-D740-8CA7-E198359FEBBC}"/>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DDC34B0-C3D3-B44F-875B-895C2B9EDC06}"/>
              </a:ext>
            </a:extLst>
          </p:cNvPr>
          <p:cNvSpPr txBox="1"/>
          <p:nvPr/>
        </p:nvSpPr>
        <p:spPr>
          <a:xfrm>
            <a:off x="3703" y="6441600"/>
            <a:ext cx="12192000" cy="646331"/>
          </a:xfrm>
          <a:prstGeom prst="rect">
            <a:avLst/>
          </a:prstGeom>
          <a:noFill/>
        </p:spPr>
        <p:txBody>
          <a:bodyPr wrap="square" rtlCol="0">
            <a:spAutoFit/>
          </a:bodyPr>
          <a:lstStyle/>
          <a:p>
            <a:pPr algn="ctr"/>
            <a:r>
              <a:rPr lang="en-US" b="1" dirty="0">
                <a:solidFill>
                  <a:srgbClr val="FFFF00"/>
                </a:solidFill>
              </a:rPr>
              <a:t>1. ASK</a:t>
            </a:r>
            <a:r>
              <a:rPr lang="en-US" b="1" dirty="0">
                <a:solidFill>
                  <a:schemeClr val="bg1"/>
                </a:solidFill>
              </a:rPr>
              <a:t>          </a:t>
            </a:r>
            <a:r>
              <a:rPr lang="en-US" dirty="0"/>
              <a:t>2. BE THERE          3. KEEP THEM SAFE          4. HELP THEM CONNECT          5. FOLLOW UP </a:t>
            </a:r>
          </a:p>
          <a:p>
            <a:pPr algn="ctr"/>
            <a:r>
              <a:rPr lang="en-US" dirty="0"/>
              <a:t> </a:t>
            </a:r>
          </a:p>
        </p:txBody>
      </p:sp>
    </p:spTree>
    <p:extLst>
      <p:ext uri="{BB962C8B-B14F-4D97-AF65-F5344CB8AC3E}">
        <p14:creationId xmlns:p14="http://schemas.microsoft.com/office/powerpoint/2010/main" val="117943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DE37-ED2D-CE40-A35F-36D5D3DDBA53}"/>
              </a:ext>
            </a:extLst>
          </p:cNvPr>
          <p:cNvSpPr>
            <a:spLocks noGrp="1"/>
          </p:cNvSpPr>
          <p:nvPr>
            <p:ph type="ctrTitle"/>
          </p:nvPr>
        </p:nvSpPr>
        <p:spPr>
          <a:xfrm>
            <a:off x="1524000" y="452677"/>
            <a:ext cx="9144000" cy="1015663"/>
          </a:xfrm>
        </p:spPr>
        <p:txBody>
          <a:bodyPr>
            <a:normAutofit/>
          </a:bodyPr>
          <a:lstStyle/>
          <a:p>
            <a:r>
              <a:rPr lang="en-US" b="1" dirty="0">
                <a:solidFill>
                  <a:srgbClr val="7A68AE"/>
                </a:solidFill>
                <a:latin typeface="+mn-lt"/>
              </a:rPr>
              <a:t>then… LISTEN</a:t>
            </a:r>
            <a:endParaRPr lang="en-US" dirty="0"/>
          </a:p>
        </p:txBody>
      </p:sp>
      <p:sp>
        <p:nvSpPr>
          <p:cNvPr id="3" name="TextBox 2">
            <a:extLst>
              <a:ext uri="{FF2B5EF4-FFF2-40B4-BE49-F238E27FC236}">
                <a16:creationId xmlns:a16="http://schemas.microsoft.com/office/drawing/2014/main" id="{37517BAC-2F79-FB4B-8DF5-AF8734445C8C}"/>
              </a:ext>
            </a:extLst>
          </p:cNvPr>
          <p:cNvSpPr txBox="1"/>
          <p:nvPr/>
        </p:nvSpPr>
        <p:spPr>
          <a:xfrm>
            <a:off x="0" y="1476851"/>
            <a:ext cx="12192000" cy="830997"/>
          </a:xfrm>
          <a:prstGeom prst="rect">
            <a:avLst/>
          </a:prstGeom>
          <a:noFill/>
        </p:spPr>
        <p:txBody>
          <a:bodyPr wrap="square" rtlCol="0">
            <a:spAutoFit/>
          </a:bodyPr>
          <a:lstStyle/>
          <a:p>
            <a:pPr algn="ctr"/>
            <a:r>
              <a:rPr lang="en-US" sz="3000" b="1" i="1" dirty="0">
                <a:solidFill>
                  <a:srgbClr val="7A68AE"/>
                </a:solidFill>
              </a:rPr>
              <a:t>Listening is as important as asking questions.</a:t>
            </a:r>
          </a:p>
          <a:p>
            <a:endParaRPr lang="en-US" b="1" dirty="0"/>
          </a:p>
        </p:txBody>
      </p:sp>
      <p:sp>
        <p:nvSpPr>
          <p:cNvPr id="6" name="TextBox 5">
            <a:extLst>
              <a:ext uri="{FF2B5EF4-FFF2-40B4-BE49-F238E27FC236}">
                <a16:creationId xmlns:a16="http://schemas.microsoft.com/office/drawing/2014/main" id="{B41FF757-340B-144A-915D-77664D64C6AA}"/>
              </a:ext>
            </a:extLst>
          </p:cNvPr>
          <p:cNvSpPr txBox="1"/>
          <p:nvPr/>
        </p:nvSpPr>
        <p:spPr>
          <a:xfrm>
            <a:off x="2159877" y="2307848"/>
            <a:ext cx="9569668" cy="3416320"/>
          </a:xfrm>
          <a:prstGeom prst="rect">
            <a:avLst/>
          </a:prstGeom>
          <a:noFill/>
        </p:spPr>
        <p:txBody>
          <a:bodyPr wrap="square" rtlCol="0">
            <a:spAutoFit/>
          </a:bodyPr>
          <a:lstStyle/>
          <a:p>
            <a:pPr>
              <a:lnSpc>
                <a:spcPct val="150000"/>
              </a:lnSpc>
            </a:pPr>
            <a:r>
              <a:rPr lang="en-US" sz="2400" dirty="0"/>
              <a:t>•  Help them focus on </a:t>
            </a:r>
            <a:r>
              <a:rPr lang="en-US" sz="2400" b="1" dirty="0"/>
              <a:t>their</a:t>
            </a:r>
            <a:r>
              <a:rPr lang="en-US" sz="2400" dirty="0"/>
              <a:t> reasons for living – not your reasons</a:t>
            </a:r>
          </a:p>
          <a:p>
            <a:pPr>
              <a:lnSpc>
                <a:spcPct val="150000"/>
              </a:lnSpc>
            </a:pPr>
            <a:r>
              <a:rPr lang="en-US" sz="2400" dirty="0"/>
              <a:t>•  Take their answers seriously</a:t>
            </a:r>
          </a:p>
          <a:p>
            <a:pPr>
              <a:lnSpc>
                <a:spcPct val="150000"/>
              </a:lnSpc>
            </a:pPr>
            <a:r>
              <a:rPr lang="en-US" sz="2400" dirty="0"/>
              <a:t>•  Never dismiss or contradict</a:t>
            </a:r>
          </a:p>
          <a:p>
            <a:pPr>
              <a:lnSpc>
                <a:spcPct val="150000"/>
              </a:lnSpc>
            </a:pPr>
            <a:r>
              <a:rPr lang="en-US" sz="2400" dirty="0"/>
              <a:t>•  Don’t be judgmental</a:t>
            </a:r>
          </a:p>
          <a:p>
            <a:pPr>
              <a:lnSpc>
                <a:spcPct val="150000"/>
              </a:lnSpc>
              <a:tabLst>
                <a:tab pos="274320" algn="l"/>
              </a:tabLst>
            </a:pPr>
            <a:r>
              <a:rPr lang="en-US" sz="2400" dirty="0"/>
              <a:t>•  Ask reflective follow-up questions - Repeat back what you've heard and 	let them know you understood what they said</a:t>
            </a:r>
          </a:p>
        </p:txBody>
      </p:sp>
      <p:sp>
        <p:nvSpPr>
          <p:cNvPr id="7" name="Rectangle 6">
            <a:extLst>
              <a:ext uri="{FF2B5EF4-FFF2-40B4-BE49-F238E27FC236}">
                <a16:creationId xmlns:a16="http://schemas.microsoft.com/office/drawing/2014/main" id="{48387893-F01B-6E4B-A912-3C082439B4C2}"/>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A53E4E1-ED4D-8D48-AF14-A656C11F8613}"/>
              </a:ext>
            </a:extLst>
          </p:cNvPr>
          <p:cNvSpPr txBox="1"/>
          <p:nvPr/>
        </p:nvSpPr>
        <p:spPr>
          <a:xfrm>
            <a:off x="3703" y="6441600"/>
            <a:ext cx="12192000" cy="369332"/>
          </a:xfrm>
          <a:prstGeom prst="rect">
            <a:avLst/>
          </a:prstGeom>
          <a:noFill/>
        </p:spPr>
        <p:txBody>
          <a:bodyPr wrap="square" rtlCol="0">
            <a:spAutoFit/>
          </a:bodyPr>
          <a:lstStyle/>
          <a:p>
            <a:pPr algn="ctr"/>
            <a:r>
              <a:rPr lang="en-US" b="1" dirty="0">
                <a:solidFill>
                  <a:srgbClr val="FFFF00"/>
                </a:solidFill>
              </a:rPr>
              <a:t>1. ASK</a:t>
            </a:r>
            <a:r>
              <a:rPr lang="en-US" b="1" dirty="0">
                <a:solidFill>
                  <a:schemeClr val="bg1"/>
                </a:solidFill>
              </a:rPr>
              <a:t>          </a:t>
            </a:r>
            <a:r>
              <a:rPr lang="en-US" dirty="0"/>
              <a:t>2. BE THERE          3. KEEP THEM SAFE          4. HELP THEM CONNECT          5. FOLLOW UP </a:t>
            </a:r>
          </a:p>
        </p:txBody>
      </p:sp>
    </p:spTree>
    <p:extLst>
      <p:ext uri="{BB962C8B-B14F-4D97-AF65-F5344CB8AC3E}">
        <p14:creationId xmlns:p14="http://schemas.microsoft.com/office/powerpoint/2010/main" val="3316525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476736" y="1814371"/>
            <a:ext cx="11615057" cy="4093428"/>
          </a:xfrm>
          <a:prstGeom prst="rect">
            <a:avLst/>
          </a:prstGeom>
          <a:noFill/>
        </p:spPr>
        <p:txBody>
          <a:bodyPr wrap="square" rtlCol="0">
            <a:spAutoFit/>
          </a:bodyPr>
          <a:lstStyle/>
          <a:p>
            <a:pPr marL="696913" indent="-696913"/>
            <a:r>
              <a:rPr lang="en-US" sz="2000" dirty="0"/>
              <a:t>You:	“You seem very upset. Are you thinking about harming yourself in any way?”</a:t>
            </a:r>
          </a:p>
          <a:p>
            <a:pPr marL="696913" indent="-696913"/>
            <a:endParaRPr lang="en-US" sz="2000" dirty="0"/>
          </a:p>
          <a:p>
            <a:pPr marL="696913" indent="-696913"/>
            <a:r>
              <a:rPr lang="en-US" sz="2000" dirty="0"/>
              <a:t>Them:	“I’m thinking that dying is the only way to end the pain.”</a:t>
            </a:r>
          </a:p>
          <a:p>
            <a:pPr marL="696913" indent="-696913"/>
            <a:endParaRPr lang="en-US" sz="2000" dirty="0"/>
          </a:p>
          <a:p>
            <a:pPr marL="696913" indent="-696913"/>
            <a:r>
              <a:rPr lang="en-US" sz="2000" dirty="0"/>
              <a:t>You:	“You're really hurting. What are some of the things that are troubling you?”</a:t>
            </a:r>
          </a:p>
          <a:p>
            <a:pPr marL="696913" indent="-696913"/>
            <a:endParaRPr lang="en-US" sz="2000" dirty="0"/>
          </a:p>
          <a:p>
            <a:pPr marL="696913" indent="-696913"/>
            <a:r>
              <a:rPr lang="en-US" sz="2000" dirty="0"/>
              <a:t>Them:	“Everything.”</a:t>
            </a:r>
          </a:p>
          <a:p>
            <a:pPr marL="696913" indent="-696913"/>
            <a:endParaRPr lang="en-US" sz="2000" dirty="0"/>
          </a:p>
          <a:p>
            <a:pPr marL="696913" indent="-696913"/>
            <a:r>
              <a:rPr lang="en-US" sz="2000" dirty="0"/>
              <a:t>You:	“It sounds like you feel overwhelmed. Tell me just a little about some of what's making you feel so bad.”</a:t>
            </a:r>
          </a:p>
          <a:p>
            <a:pPr marL="696913" indent="-696913"/>
            <a:endParaRPr lang="en-US" sz="2000" dirty="0"/>
          </a:p>
          <a:p>
            <a:pPr marL="696913" indent="-696913"/>
            <a:r>
              <a:rPr lang="en-US" sz="2000" dirty="0"/>
              <a:t>Them:	“I can't do anything right, and no one takes me seriously.”</a:t>
            </a:r>
            <a:br>
              <a:rPr lang="en-US" sz="2000" dirty="0"/>
            </a:br>
            <a:endParaRPr lang="en-US" sz="2000" dirty="0"/>
          </a:p>
          <a:p>
            <a:pPr marL="696913" indent="-696913"/>
            <a:r>
              <a:rPr lang="en-US" sz="2000" dirty="0"/>
              <a:t>You:	“I take you seriously, what can I do to help?”</a:t>
            </a:r>
          </a:p>
        </p:txBody>
      </p:sp>
      <p:sp>
        <p:nvSpPr>
          <p:cNvPr id="6" name="TextBox 5">
            <a:extLst>
              <a:ext uri="{FF2B5EF4-FFF2-40B4-BE49-F238E27FC236}">
                <a16:creationId xmlns:a16="http://schemas.microsoft.com/office/drawing/2014/main" id="{5C0A65F4-69A8-8F45-8581-7AD0AA47A361}"/>
              </a:ext>
            </a:extLst>
          </p:cNvPr>
          <p:cNvSpPr txBox="1"/>
          <p:nvPr/>
        </p:nvSpPr>
        <p:spPr>
          <a:xfrm>
            <a:off x="457200" y="977535"/>
            <a:ext cx="11277600" cy="523220"/>
          </a:xfrm>
          <a:prstGeom prst="rect">
            <a:avLst/>
          </a:prstGeom>
          <a:noFill/>
        </p:spPr>
        <p:txBody>
          <a:bodyPr wrap="square" rtlCol="0">
            <a:spAutoFit/>
          </a:bodyPr>
          <a:lstStyle/>
          <a:p>
            <a:pPr algn="ctr"/>
            <a:r>
              <a:rPr lang="en-US" sz="2800" b="1" i="1" dirty="0">
                <a:solidFill>
                  <a:srgbClr val="7A68AE"/>
                </a:solidFill>
              </a:rPr>
              <a:t>Here’s an example of reflective listening:</a:t>
            </a:r>
            <a:endParaRPr lang="en-US" sz="2800" b="1" dirty="0">
              <a:solidFill>
                <a:srgbClr val="7A68AE"/>
              </a:solidFill>
            </a:endParaRPr>
          </a:p>
        </p:txBody>
      </p:sp>
      <p:sp>
        <p:nvSpPr>
          <p:cNvPr id="8" name="Rectangle 7">
            <a:extLst>
              <a:ext uri="{FF2B5EF4-FFF2-40B4-BE49-F238E27FC236}">
                <a16:creationId xmlns:a16="http://schemas.microsoft.com/office/drawing/2014/main" id="{9EA9D634-CA6B-1446-924D-821150E3DD7B}"/>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4496B10-2E05-8245-A104-A2009C8E7CC4}"/>
              </a:ext>
            </a:extLst>
          </p:cNvPr>
          <p:cNvSpPr txBox="1"/>
          <p:nvPr/>
        </p:nvSpPr>
        <p:spPr>
          <a:xfrm>
            <a:off x="0" y="6429074"/>
            <a:ext cx="12192000" cy="369332"/>
          </a:xfrm>
          <a:prstGeom prst="rect">
            <a:avLst/>
          </a:prstGeom>
          <a:noFill/>
        </p:spPr>
        <p:txBody>
          <a:bodyPr wrap="square" rtlCol="0">
            <a:spAutoFit/>
          </a:bodyPr>
          <a:lstStyle/>
          <a:p>
            <a:pPr algn="ctr"/>
            <a:r>
              <a:rPr lang="en-US" b="1" dirty="0">
                <a:solidFill>
                  <a:srgbClr val="FFFF00"/>
                </a:solidFill>
              </a:rPr>
              <a:t>1. ASK</a:t>
            </a:r>
            <a:r>
              <a:rPr lang="en-US" b="1" dirty="0">
                <a:solidFill>
                  <a:schemeClr val="bg1"/>
                </a:solidFill>
              </a:rPr>
              <a:t>          </a:t>
            </a:r>
            <a:r>
              <a:rPr lang="en-US" dirty="0"/>
              <a:t>2. BE THERE          3. KEEP THEM SAFE          4. HELP THEM CONNECT          5. FOLLOW UP </a:t>
            </a:r>
          </a:p>
        </p:txBody>
      </p:sp>
    </p:spTree>
    <p:extLst>
      <p:ext uri="{BB962C8B-B14F-4D97-AF65-F5344CB8AC3E}">
        <p14:creationId xmlns:p14="http://schemas.microsoft.com/office/powerpoint/2010/main" val="160323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7781E3-3D01-CD47-AE54-00A65AC48080}"/>
              </a:ext>
            </a:extLst>
          </p:cNvPr>
          <p:cNvSpPr txBox="1"/>
          <p:nvPr/>
        </p:nvSpPr>
        <p:spPr>
          <a:xfrm>
            <a:off x="1753941" y="2594725"/>
            <a:ext cx="9744952" cy="3108543"/>
          </a:xfrm>
          <a:prstGeom prst="rect">
            <a:avLst/>
          </a:prstGeom>
          <a:noFill/>
        </p:spPr>
        <p:txBody>
          <a:bodyPr wrap="square" rtlCol="0">
            <a:spAutoFit/>
          </a:bodyPr>
          <a:lstStyle/>
          <a:p>
            <a:r>
              <a:rPr lang="en-US" sz="2800" dirty="0"/>
              <a:t>To people that you know already struggle or have struggled in the past with emotional distress</a:t>
            </a:r>
          </a:p>
          <a:p>
            <a:endParaRPr lang="en-US" sz="2800" dirty="0"/>
          </a:p>
          <a:p>
            <a:pPr marL="461963"/>
            <a:r>
              <a:rPr lang="en-US" sz="2800" dirty="0"/>
              <a:t>Make sure to reach out more frequently to talk and check in on them</a:t>
            </a:r>
          </a:p>
          <a:p>
            <a:pPr marL="461963"/>
            <a:endParaRPr lang="en-US" sz="2800" dirty="0"/>
          </a:p>
          <a:p>
            <a:pPr marL="461963"/>
            <a:r>
              <a:rPr lang="en-US" sz="2800" dirty="0"/>
              <a:t>Don’t wait for them to come to you to ask for help</a:t>
            </a:r>
          </a:p>
        </p:txBody>
      </p:sp>
      <p:sp>
        <p:nvSpPr>
          <p:cNvPr id="4" name="Rectangle 3">
            <a:extLst>
              <a:ext uri="{FF2B5EF4-FFF2-40B4-BE49-F238E27FC236}">
                <a16:creationId xmlns:a16="http://schemas.microsoft.com/office/drawing/2014/main" id="{B63F03A7-25FA-B841-82A3-48EADA5C82D2}"/>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0EA3A9B-017C-6148-999B-04863090D170}"/>
              </a:ext>
            </a:extLst>
          </p:cNvPr>
          <p:cNvSpPr txBox="1"/>
          <p:nvPr/>
        </p:nvSpPr>
        <p:spPr>
          <a:xfrm>
            <a:off x="3703" y="6441600"/>
            <a:ext cx="12192000" cy="369332"/>
          </a:xfrm>
          <a:prstGeom prst="rect">
            <a:avLst/>
          </a:prstGeom>
          <a:noFill/>
        </p:spPr>
        <p:txBody>
          <a:bodyPr wrap="square" rtlCol="0">
            <a:spAutoFit/>
          </a:bodyPr>
          <a:lstStyle/>
          <a:p>
            <a:pPr algn="ctr"/>
            <a:r>
              <a:rPr lang="en-US" b="1" dirty="0">
                <a:solidFill>
                  <a:srgbClr val="FFFF00"/>
                </a:solidFill>
              </a:rPr>
              <a:t>1. ASK</a:t>
            </a:r>
            <a:r>
              <a:rPr lang="en-US" b="1" dirty="0">
                <a:solidFill>
                  <a:schemeClr val="bg1"/>
                </a:solidFill>
              </a:rPr>
              <a:t>          </a:t>
            </a:r>
            <a:r>
              <a:rPr lang="en-US" dirty="0"/>
              <a:t>2. BE THERE          3. KEEP THEM SAFE          4. HELP THEM CONNECT          5. FOLLOW UP </a:t>
            </a:r>
          </a:p>
        </p:txBody>
      </p:sp>
      <p:sp>
        <p:nvSpPr>
          <p:cNvPr id="6" name="TextBox 5">
            <a:extLst>
              <a:ext uri="{FF2B5EF4-FFF2-40B4-BE49-F238E27FC236}">
                <a16:creationId xmlns:a16="http://schemas.microsoft.com/office/drawing/2014/main" id="{60DA2A96-B373-B947-B59F-EAD57BBAD7B8}"/>
              </a:ext>
            </a:extLst>
          </p:cNvPr>
          <p:cNvSpPr txBox="1"/>
          <p:nvPr/>
        </p:nvSpPr>
        <p:spPr>
          <a:xfrm>
            <a:off x="866383" y="1014521"/>
            <a:ext cx="10459233" cy="920252"/>
          </a:xfrm>
          <a:prstGeom prst="rect">
            <a:avLst/>
          </a:prstGeom>
          <a:noFill/>
        </p:spPr>
        <p:txBody>
          <a:bodyPr wrap="square" rtlCol="0">
            <a:spAutoFit/>
          </a:bodyPr>
          <a:lstStyle/>
          <a:p>
            <a:pPr algn="ctr">
              <a:lnSpc>
                <a:spcPct val="150000"/>
              </a:lnSpc>
            </a:pPr>
            <a:r>
              <a:rPr lang="en-US" sz="4000" b="1" i="1" dirty="0">
                <a:solidFill>
                  <a:srgbClr val="FF0000"/>
                </a:solidFill>
              </a:rPr>
              <a:t>Pay special attention during Covid-19</a:t>
            </a:r>
            <a:endParaRPr lang="en-US" sz="4000" b="1" dirty="0">
              <a:solidFill>
                <a:srgbClr val="FF0000"/>
              </a:solidFill>
            </a:endParaRPr>
          </a:p>
        </p:txBody>
      </p:sp>
    </p:spTree>
    <p:extLst>
      <p:ext uri="{BB962C8B-B14F-4D97-AF65-F5344CB8AC3E}">
        <p14:creationId xmlns:p14="http://schemas.microsoft.com/office/powerpoint/2010/main" val="878225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EF3808-1ACA-B54F-8818-EC5CB808623F}"/>
              </a:ext>
            </a:extLst>
          </p:cNvPr>
          <p:cNvSpPr txBox="1"/>
          <p:nvPr/>
        </p:nvSpPr>
        <p:spPr>
          <a:xfrm>
            <a:off x="1998274" y="2078828"/>
            <a:ext cx="9736524" cy="1964512"/>
          </a:xfrm>
          <a:prstGeom prst="rect">
            <a:avLst/>
          </a:prstGeom>
          <a:noFill/>
        </p:spPr>
        <p:txBody>
          <a:bodyPr wrap="square" rtlCol="0">
            <a:spAutoFit/>
          </a:bodyPr>
          <a:lstStyle/>
          <a:p>
            <a:pPr>
              <a:lnSpc>
                <a:spcPct val="150000"/>
              </a:lnSpc>
            </a:pPr>
            <a:r>
              <a:rPr lang="en-US" sz="2800" dirty="0"/>
              <a:t>“What are you thinking of doing?</a:t>
            </a:r>
            <a:endParaRPr lang="en-US" sz="2800" strike="sngStrike" dirty="0"/>
          </a:p>
          <a:p>
            <a:pPr>
              <a:lnSpc>
                <a:spcPct val="150000"/>
              </a:lnSpc>
            </a:pPr>
            <a:r>
              <a:rPr lang="en-US" sz="2800" dirty="0"/>
              <a:t>“How would you end your life?”</a:t>
            </a:r>
          </a:p>
          <a:p>
            <a:pPr>
              <a:lnSpc>
                <a:spcPct val="150000"/>
              </a:lnSpc>
            </a:pPr>
            <a:r>
              <a:rPr lang="en-US" sz="2800" dirty="0"/>
              <a:t>“What do you have on hand that you would use? </a:t>
            </a:r>
            <a:endParaRPr lang="en-US" strike="sngStrike" dirty="0"/>
          </a:p>
        </p:txBody>
      </p:sp>
      <p:sp>
        <p:nvSpPr>
          <p:cNvPr id="3" name="TextBox 2">
            <a:extLst>
              <a:ext uri="{FF2B5EF4-FFF2-40B4-BE49-F238E27FC236}">
                <a16:creationId xmlns:a16="http://schemas.microsoft.com/office/drawing/2014/main" id="{37517BAC-2F79-FB4B-8DF5-AF8734445C8C}"/>
              </a:ext>
            </a:extLst>
          </p:cNvPr>
          <p:cNvSpPr txBox="1"/>
          <p:nvPr/>
        </p:nvSpPr>
        <p:spPr>
          <a:xfrm>
            <a:off x="457198" y="760092"/>
            <a:ext cx="11277600" cy="1508105"/>
          </a:xfrm>
          <a:prstGeom prst="rect">
            <a:avLst/>
          </a:prstGeom>
          <a:noFill/>
        </p:spPr>
        <p:txBody>
          <a:bodyPr wrap="square" rtlCol="0">
            <a:spAutoFit/>
          </a:bodyPr>
          <a:lstStyle/>
          <a:p>
            <a:pPr algn="ctr"/>
            <a:r>
              <a:rPr lang="en-US" sz="2800" b="1" i="1" dirty="0">
                <a:solidFill>
                  <a:srgbClr val="7A68AE"/>
                </a:solidFill>
              </a:rPr>
              <a:t>If the suffering person seems intent on harming themselves, </a:t>
            </a:r>
          </a:p>
          <a:p>
            <a:pPr algn="ctr"/>
            <a:r>
              <a:rPr lang="en-US" sz="2800" b="1" i="1" dirty="0">
                <a:solidFill>
                  <a:srgbClr val="7A68AE"/>
                </a:solidFill>
              </a:rPr>
              <a:t>ask direct follow-up questions:</a:t>
            </a:r>
            <a:endParaRPr lang="en-US" sz="2800" b="1" strike="sngStrike" dirty="0">
              <a:solidFill>
                <a:srgbClr val="7A68AE"/>
              </a:solidFill>
            </a:endParaRPr>
          </a:p>
          <a:p>
            <a:endParaRPr lang="en-US" b="1" dirty="0"/>
          </a:p>
          <a:p>
            <a:endParaRPr lang="en-US" b="1" dirty="0"/>
          </a:p>
        </p:txBody>
      </p:sp>
      <p:sp>
        <p:nvSpPr>
          <p:cNvPr id="6" name="TextBox 5">
            <a:extLst>
              <a:ext uri="{FF2B5EF4-FFF2-40B4-BE49-F238E27FC236}">
                <a16:creationId xmlns:a16="http://schemas.microsoft.com/office/drawing/2014/main" id="{D328B38A-5A79-014F-B88B-C2CB006D78E8}"/>
              </a:ext>
            </a:extLst>
          </p:cNvPr>
          <p:cNvSpPr txBox="1"/>
          <p:nvPr/>
        </p:nvSpPr>
        <p:spPr>
          <a:xfrm>
            <a:off x="696683" y="4516998"/>
            <a:ext cx="10798629" cy="1169551"/>
          </a:xfrm>
          <a:prstGeom prst="rect">
            <a:avLst/>
          </a:prstGeom>
          <a:noFill/>
        </p:spPr>
        <p:txBody>
          <a:bodyPr wrap="square" rtlCol="0">
            <a:spAutoFit/>
          </a:bodyPr>
          <a:lstStyle/>
          <a:p>
            <a:pPr algn="ctr">
              <a:lnSpc>
                <a:spcPts val="2800"/>
              </a:lnSpc>
            </a:pPr>
            <a:r>
              <a:rPr lang="en-US" sz="2000" b="1" dirty="0">
                <a:solidFill>
                  <a:srgbClr val="FF0000"/>
                </a:solidFill>
              </a:rPr>
              <a:t>If you encounter someone who has already begun the attempt on their life (e.g. drugs, alcohol), </a:t>
            </a:r>
          </a:p>
          <a:p>
            <a:pPr algn="ctr">
              <a:lnSpc>
                <a:spcPts val="2800"/>
              </a:lnSpc>
            </a:pPr>
            <a:r>
              <a:rPr lang="en-US" sz="2000" b="1" dirty="0">
                <a:solidFill>
                  <a:srgbClr val="FF0000"/>
                </a:solidFill>
              </a:rPr>
              <a:t>ask very directly, but gently and not judgmentally, “what have you taken?”</a:t>
            </a:r>
          </a:p>
          <a:p>
            <a:pPr algn="ctr">
              <a:lnSpc>
                <a:spcPts val="2800"/>
              </a:lnSpc>
            </a:pPr>
            <a:r>
              <a:rPr lang="en-US" sz="2000" b="1" dirty="0">
                <a:solidFill>
                  <a:srgbClr val="FF0000"/>
                </a:solidFill>
              </a:rPr>
              <a:t>Seek immediate medical help or call 911</a:t>
            </a:r>
            <a:endParaRPr lang="en-US" sz="2000" dirty="0">
              <a:solidFill>
                <a:srgbClr val="FF0000"/>
              </a:solidFill>
            </a:endParaRPr>
          </a:p>
        </p:txBody>
      </p:sp>
      <p:sp>
        <p:nvSpPr>
          <p:cNvPr id="9" name="Rectangle 8">
            <a:extLst>
              <a:ext uri="{FF2B5EF4-FFF2-40B4-BE49-F238E27FC236}">
                <a16:creationId xmlns:a16="http://schemas.microsoft.com/office/drawing/2014/main" id="{8CDC9A3F-2A7A-D747-A10F-009E4F6F91DE}"/>
              </a:ext>
            </a:extLst>
          </p:cNvPr>
          <p:cNvSpPr/>
          <p:nvPr/>
        </p:nvSpPr>
        <p:spPr>
          <a:xfrm>
            <a:off x="0" y="6363220"/>
            <a:ext cx="12192000" cy="501041"/>
          </a:xfrm>
          <a:prstGeom prst="rect">
            <a:avLst/>
          </a:prstGeom>
          <a:solidFill>
            <a:srgbClr val="7A68A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9ECB4AC-89F0-8646-958D-D9800DFDC9A2}"/>
              </a:ext>
            </a:extLst>
          </p:cNvPr>
          <p:cNvSpPr txBox="1"/>
          <p:nvPr/>
        </p:nvSpPr>
        <p:spPr>
          <a:xfrm>
            <a:off x="3703" y="6441600"/>
            <a:ext cx="12192000" cy="369332"/>
          </a:xfrm>
          <a:prstGeom prst="rect">
            <a:avLst/>
          </a:prstGeom>
          <a:noFill/>
        </p:spPr>
        <p:txBody>
          <a:bodyPr wrap="square" rtlCol="0">
            <a:spAutoFit/>
          </a:bodyPr>
          <a:lstStyle/>
          <a:p>
            <a:pPr algn="ctr"/>
            <a:r>
              <a:rPr lang="en-US" b="1" dirty="0">
                <a:solidFill>
                  <a:srgbClr val="FFFF00"/>
                </a:solidFill>
              </a:rPr>
              <a:t>1. ASK</a:t>
            </a:r>
            <a:r>
              <a:rPr lang="en-US" b="1" dirty="0">
                <a:solidFill>
                  <a:schemeClr val="bg1"/>
                </a:solidFill>
              </a:rPr>
              <a:t>          </a:t>
            </a:r>
            <a:r>
              <a:rPr lang="en-US" dirty="0"/>
              <a:t>2. BE THERE          3. KEEP THEM SAFE          4. HELP THEM CONNECT          5. FOLLOW UP </a:t>
            </a:r>
          </a:p>
        </p:txBody>
      </p:sp>
    </p:spTree>
    <p:extLst>
      <p:ext uri="{BB962C8B-B14F-4D97-AF65-F5344CB8AC3E}">
        <p14:creationId xmlns:p14="http://schemas.microsoft.com/office/powerpoint/2010/main" val="1141767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11112</TotalTime>
  <Words>2259</Words>
  <Application>Microsoft Macintosh PowerPoint</Application>
  <PresentationFormat>Widescreen</PresentationFormat>
  <Paragraphs>171</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#BeThe1To help save a life </vt:lpstr>
      <vt:lpstr>#BeThe1To help save a life</vt:lpstr>
      <vt:lpstr>1.   ASK</vt:lpstr>
      <vt:lpstr>PowerPoint Presentation</vt:lpstr>
      <vt:lpstr>PowerPoint Presentation</vt:lpstr>
      <vt:lpstr>then… LISTEN</vt:lpstr>
      <vt:lpstr>PowerPoint Presentation</vt:lpstr>
      <vt:lpstr>PowerPoint Presentation</vt:lpstr>
      <vt:lpstr>PowerPoint Presentation</vt:lpstr>
      <vt:lpstr>2.   BE THERE</vt:lpstr>
      <vt:lpstr>PowerPoint Presentation</vt:lpstr>
      <vt:lpstr>PowerPoint Presentation</vt:lpstr>
      <vt:lpstr>3.   KEEP THEM SAFE</vt:lpstr>
      <vt:lpstr>PowerPoint Presentation</vt:lpstr>
      <vt:lpstr>PowerPoint Presentation</vt:lpstr>
      <vt:lpstr>PowerPoint Presentation</vt:lpstr>
      <vt:lpstr>4.   HELP THEM CONNECT</vt:lpstr>
      <vt:lpstr>PowerPoint Presentation</vt:lpstr>
      <vt:lpstr>PowerPoint Presentation</vt:lpstr>
      <vt:lpstr>5.   FOLLOW UP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#BeThe1To help save a life</dc:title>
  <dc:creator>Lori Rubinstein</dc:creator>
  <cp:lastModifiedBy>Lori Rubinstein</cp:lastModifiedBy>
  <cp:revision>85</cp:revision>
  <cp:lastPrinted>2020-06-09T15:54:09Z</cp:lastPrinted>
  <dcterms:created xsi:type="dcterms:W3CDTF">2020-06-08T19:18:05Z</dcterms:created>
  <dcterms:modified xsi:type="dcterms:W3CDTF">2020-11-05T19:22:43Z</dcterms:modified>
</cp:coreProperties>
</file>